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326" r:id="rId4"/>
    <p:sldId id="432" r:id="rId5"/>
    <p:sldId id="431" r:id="rId6"/>
    <p:sldId id="433" r:id="rId7"/>
    <p:sldId id="434" r:id="rId8"/>
    <p:sldId id="435" r:id="rId9"/>
    <p:sldId id="436" r:id="rId10"/>
    <p:sldId id="440" r:id="rId11"/>
    <p:sldId id="441" r:id="rId12"/>
    <p:sldId id="442" r:id="rId13"/>
    <p:sldId id="439" r:id="rId14"/>
    <p:sldId id="443" r:id="rId15"/>
    <p:sldId id="444" r:id="rId16"/>
    <p:sldId id="445" r:id="rId17"/>
    <p:sldId id="446" r:id="rId18"/>
    <p:sldId id="447" r:id="rId19"/>
    <p:sldId id="448" r:id="rId20"/>
    <p:sldId id="449" r:id="rId21"/>
    <p:sldId id="450" r:id="rId22"/>
    <p:sldId id="451" r:id="rId23"/>
    <p:sldId id="452" r:id="rId24"/>
    <p:sldId id="453" r:id="rId25"/>
    <p:sldId id="454" r:id="rId26"/>
    <p:sldId id="455" r:id="rId27"/>
    <p:sldId id="456" r:id="rId28"/>
    <p:sldId id="457" r:id="rId29"/>
    <p:sldId id="458" r:id="rId30"/>
    <p:sldId id="459" r:id="rId31"/>
    <p:sldId id="480" r:id="rId32"/>
    <p:sldId id="460" r:id="rId33"/>
    <p:sldId id="461" r:id="rId34"/>
    <p:sldId id="462" r:id="rId35"/>
    <p:sldId id="463" r:id="rId36"/>
    <p:sldId id="464" r:id="rId37"/>
    <p:sldId id="465" r:id="rId38"/>
    <p:sldId id="466" r:id="rId39"/>
    <p:sldId id="467" r:id="rId40"/>
    <p:sldId id="468" r:id="rId41"/>
    <p:sldId id="470" r:id="rId42"/>
    <p:sldId id="471" r:id="rId43"/>
    <p:sldId id="472" r:id="rId44"/>
    <p:sldId id="473" r:id="rId45"/>
    <p:sldId id="474" r:id="rId46"/>
    <p:sldId id="475" r:id="rId47"/>
    <p:sldId id="477" r:id="rId48"/>
    <p:sldId id="478" r:id="rId49"/>
    <p:sldId id="476" r:id="rId50"/>
    <p:sldId id="479" r:id="rId51"/>
    <p:sldId id="483" r:id="rId52"/>
    <p:sldId id="484" r:id="rId53"/>
    <p:sldId id="485" r:id="rId54"/>
    <p:sldId id="486" r:id="rId55"/>
    <p:sldId id="487" r:id="rId56"/>
    <p:sldId id="489" r:id="rId57"/>
    <p:sldId id="490" r:id="rId58"/>
    <p:sldId id="488" r:id="rId59"/>
    <p:sldId id="491" r:id="rId60"/>
    <p:sldId id="492" r:id="rId61"/>
    <p:sldId id="481" r:id="rId62"/>
    <p:sldId id="482" r:id="rId63"/>
    <p:sldId id="493" r:id="rId64"/>
    <p:sldId id="494" r:id="rId65"/>
    <p:sldId id="495" r:id="rId66"/>
    <p:sldId id="42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27" autoAdjust="0"/>
  </p:normalViewPr>
  <p:slideViewPr>
    <p:cSldViewPr snapToGrid="0">
      <p:cViewPr varScale="1">
        <p:scale>
          <a:sx n="71" d="100"/>
          <a:sy n="71" d="100"/>
        </p:scale>
        <p:origin x="46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74CE2E-F195-44FC-A3C0-B3782984DDE1}" type="datetimeFigureOut">
              <a:rPr lang="en-US" smtClean="0"/>
              <a:pPr/>
              <a:t>9/18/2021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E503E2-7FF2-45E5-B5FE-5085EEA03D0C}"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Timestamp-based_concurrency_control" TargetMode="External"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database is </a:t>
            </a:r>
            <a:r>
              <a:rPr lang="en-IN" sz="1200" b="1" i="0" kern="1200" dirty="0">
                <a:solidFill>
                  <a:schemeClr val="tx1"/>
                </a:solidFill>
                <a:latin typeface="+mn-lt"/>
                <a:ea typeface="+mn-ea"/>
                <a:cs typeface="+mn-cs"/>
              </a:rPr>
              <a:t>an organized collection of structured information, or data, typically stored electronically in a computer system</a:t>
            </a:r>
            <a:r>
              <a:rPr lang="en-IN" sz="1200" b="0" i="0" kern="1200" dirty="0">
                <a:solidFill>
                  <a:schemeClr val="tx1"/>
                </a:solidFill>
                <a:latin typeface="+mn-lt"/>
                <a:ea typeface="+mn-ea"/>
                <a:cs typeface="+mn-cs"/>
              </a:rPr>
              <a:t>. ... Together, the data and the DBMS, along with the applications that are associated with them, are referred to as a database system, often shortened to just database.</a:t>
            </a:r>
          </a:p>
          <a:p>
            <a:r>
              <a:rPr lang="en-IN" sz="1200" b="0" i="0" kern="1200" dirty="0">
                <a:solidFill>
                  <a:schemeClr val="tx1"/>
                </a:solidFill>
                <a:latin typeface="+mn-lt"/>
                <a:ea typeface="+mn-ea"/>
                <a:cs typeface="+mn-cs"/>
              </a:rPr>
              <a:t>Some DBMS examples include </a:t>
            </a:r>
            <a:r>
              <a:rPr lang="en-IN" sz="1200" b="1" i="0" kern="1200" dirty="0" err="1">
                <a:solidFill>
                  <a:schemeClr val="tx1"/>
                </a:solidFill>
                <a:latin typeface="+mn-lt"/>
                <a:ea typeface="+mn-ea"/>
                <a:cs typeface="+mn-cs"/>
              </a:rPr>
              <a:t>MySQL</a:t>
            </a:r>
            <a:r>
              <a:rPr lang="en-IN" sz="1200" b="1" i="0" kern="1200" dirty="0">
                <a:solidFill>
                  <a:schemeClr val="tx1"/>
                </a:solidFill>
                <a:latin typeface="+mn-lt"/>
                <a:ea typeface="+mn-ea"/>
                <a:cs typeface="+mn-cs"/>
              </a:rPr>
              <a:t>, </a:t>
            </a:r>
            <a:r>
              <a:rPr lang="en-IN" sz="1200" b="1" i="0" kern="1200" dirty="0" err="1">
                <a:solidFill>
                  <a:schemeClr val="tx1"/>
                </a:solidFill>
                <a:latin typeface="+mn-lt"/>
                <a:ea typeface="+mn-ea"/>
                <a:cs typeface="+mn-cs"/>
              </a:rPr>
              <a:t>PostgreSQL</a:t>
            </a:r>
            <a:r>
              <a:rPr lang="en-IN" sz="1200" b="1" i="0" kern="1200" dirty="0">
                <a:solidFill>
                  <a:schemeClr val="tx1"/>
                </a:solidFill>
                <a:latin typeface="+mn-lt"/>
                <a:ea typeface="+mn-ea"/>
                <a:cs typeface="+mn-cs"/>
              </a:rPr>
              <a:t>, Microsoft Access, SQL Server, FileMaker, Oracle, RDBMS, </a:t>
            </a:r>
            <a:r>
              <a:rPr lang="en-IN" sz="1200" b="1" i="0" kern="1200" dirty="0" err="1">
                <a:solidFill>
                  <a:schemeClr val="tx1"/>
                </a:solidFill>
                <a:latin typeface="+mn-lt"/>
                <a:ea typeface="+mn-ea"/>
                <a:cs typeface="+mn-cs"/>
              </a:rPr>
              <a:t>dBASE</a:t>
            </a:r>
            <a:r>
              <a:rPr lang="en-IN" sz="1200" b="1" i="0" kern="1200" dirty="0">
                <a:solidFill>
                  <a:schemeClr val="tx1"/>
                </a:solidFill>
                <a:latin typeface="+mn-lt"/>
                <a:ea typeface="+mn-ea"/>
                <a:cs typeface="+mn-cs"/>
              </a:rPr>
              <a:t>, Clipper, and FoxPro</a:t>
            </a:r>
            <a:r>
              <a:rPr lang="en-IN" sz="1200" b="0" i="0" kern="1200" dirty="0">
                <a:solidFill>
                  <a:schemeClr val="tx1"/>
                </a:solidFill>
                <a:latin typeface="+mn-lt"/>
                <a:ea typeface="+mn-ea"/>
                <a:cs typeface="+mn-cs"/>
              </a:rPr>
              <a:t>.</a:t>
            </a:r>
          </a:p>
          <a:p>
            <a:br>
              <a:rPr lang="en-IN" sz="1200" b="1" i="0" kern="1200" dirty="0">
                <a:solidFill>
                  <a:schemeClr val="tx1"/>
                </a:solidFill>
                <a:latin typeface="+mn-lt"/>
                <a:ea typeface="+mn-ea"/>
                <a:cs typeface="+mn-cs"/>
              </a:rPr>
            </a:br>
            <a:r>
              <a:rPr lang="en-IN" sz="1200" b="1" i="0" kern="1200" dirty="0">
                <a:solidFill>
                  <a:schemeClr val="tx1"/>
                </a:solidFill>
                <a:latin typeface="+mn-lt"/>
                <a:ea typeface="+mn-ea"/>
                <a:cs typeface="+mn-cs"/>
              </a:rPr>
              <a:t>There are various types of databases used for storing different varieties of data:</a:t>
            </a:r>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1) Centralized Database. ...</a:t>
            </a:r>
          </a:p>
          <a:p>
            <a:r>
              <a:rPr lang="en-IN" sz="1200" b="0" i="0" kern="1200" dirty="0">
                <a:solidFill>
                  <a:schemeClr val="tx1"/>
                </a:solidFill>
                <a:latin typeface="+mn-lt"/>
                <a:ea typeface="+mn-ea"/>
                <a:cs typeface="+mn-cs"/>
              </a:rPr>
              <a:t>2) Distributed Database. ...</a:t>
            </a:r>
          </a:p>
          <a:p>
            <a:r>
              <a:rPr lang="en-IN" sz="1200" b="0" i="0" kern="1200" dirty="0">
                <a:solidFill>
                  <a:schemeClr val="tx1"/>
                </a:solidFill>
                <a:latin typeface="+mn-lt"/>
                <a:ea typeface="+mn-ea"/>
                <a:cs typeface="+mn-cs"/>
              </a:rPr>
              <a:t>3) Relational Database. ...</a:t>
            </a:r>
          </a:p>
          <a:p>
            <a:r>
              <a:rPr lang="en-IN" sz="1200" b="0" i="0" kern="1200" dirty="0">
                <a:solidFill>
                  <a:schemeClr val="tx1"/>
                </a:solidFill>
                <a:latin typeface="+mn-lt"/>
                <a:ea typeface="+mn-ea"/>
                <a:cs typeface="+mn-cs"/>
              </a:rPr>
              <a:t>4) </a:t>
            </a:r>
            <a:r>
              <a:rPr lang="en-IN" sz="1200" b="0" i="0" kern="1200" dirty="0" err="1">
                <a:solidFill>
                  <a:schemeClr val="tx1"/>
                </a:solidFill>
                <a:latin typeface="+mn-lt"/>
                <a:ea typeface="+mn-ea"/>
                <a:cs typeface="+mn-cs"/>
              </a:rPr>
              <a:t>NoSQL</a:t>
            </a:r>
            <a:r>
              <a:rPr lang="en-IN" sz="1200" b="0" i="0" kern="1200" dirty="0">
                <a:solidFill>
                  <a:schemeClr val="tx1"/>
                </a:solidFill>
                <a:latin typeface="+mn-lt"/>
                <a:ea typeface="+mn-ea"/>
                <a:cs typeface="+mn-cs"/>
              </a:rPr>
              <a:t> Database. ...</a:t>
            </a:r>
          </a:p>
          <a:p>
            <a:r>
              <a:rPr lang="en-IN" sz="1200" b="0" i="0" kern="1200" dirty="0">
                <a:solidFill>
                  <a:schemeClr val="tx1"/>
                </a:solidFill>
                <a:latin typeface="+mn-lt"/>
                <a:ea typeface="+mn-ea"/>
                <a:cs typeface="+mn-cs"/>
              </a:rPr>
              <a:t>5) Cloud Database. ...</a:t>
            </a:r>
          </a:p>
          <a:p>
            <a:r>
              <a:rPr lang="en-IN" sz="1200" b="0" i="0" kern="1200" dirty="0">
                <a:solidFill>
                  <a:schemeClr val="tx1"/>
                </a:solidFill>
                <a:latin typeface="+mn-lt"/>
                <a:ea typeface="+mn-ea"/>
                <a:cs typeface="+mn-cs"/>
              </a:rPr>
              <a:t>6) Object-oriented Databases. ...</a:t>
            </a:r>
          </a:p>
          <a:p>
            <a:r>
              <a:rPr lang="en-IN" sz="1200" b="0" i="0" kern="1200" dirty="0">
                <a:solidFill>
                  <a:schemeClr val="tx1"/>
                </a:solidFill>
                <a:latin typeface="+mn-lt"/>
                <a:ea typeface="+mn-ea"/>
                <a:cs typeface="+mn-cs"/>
              </a:rPr>
              <a:t>7) Hierarchical Databases. ...</a:t>
            </a:r>
          </a:p>
          <a:p>
            <a:r>
              <a:rPr lang="en-IN" sz="1200" b="0" i="0" kern="1200" dirty="0">
                <a:solidFill>
                  <a:schemeClr val="tx1"/>
                </a:solidFill>
                <a:latin typeface="+mn-lt"/>
                <a:ea typeface="+mn-ea"/>
                <a:cs typeface="+mn-cs"/>
              </a:rPr>
              <a:t>8) Network Databases.</a:t>
            </a:r>
          </a:p>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17</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18</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19</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20</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21</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22</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dynamic locking</a:t>
            </a:r>
            <a:r>
              <a:rPr lang="en-IN" baseline="0" dirty="0"/>
              <a:t> policy will have these problems.</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40</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41</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42</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br>
              <a:rPr lang="en-IN" dirty="0"/>
            </a:br>
            <a:r>
              <a:rPr lang="en-IN" sz="1200" b="0" i="0" kern="1200" dirty="0">
                <a:solidFill>
                  <a:schemeClr val="tx1"/>
                </a:solidFill>
                <a:latin typeface="+mn-lt"/>
                <a:ea typeface="+mn-ea"/>
                <a:cs typeface="+mn-cs"/>
              </a:rPr>
              <a:t>Consistency (or Correctness) in database systems refers to </a:t>
            </a:r>
            <a:r>
              <a:rPr lang="en-IN" sz="1200" b="1" i="0" kern="1200" dirty="0">
                <a:solidFill>
                  <a:schemeClr val="tx1"/>
                </a:solidFill>
                <a:latin typeface="+mn-lt"/>
                <a:ea typeface="+mn-ea"/>
                <a:cs typeface="+mn-cs"/>
              </a:rPr>
              <a:t>the requirement that any given database transaction must change affected data only in allowed ways</a:t>
            </a:r>
            <a:r>
              <a:rPr lang="en-IN" sz="1200" b="0" i="0" kern="1200" dirty="0">
                <a:solidFill>
                  <a:schemeClr val="tx1"/>
                </a:solidFill>
                <a:latin typeface="+mn-lt"/>
                <a:ea typeface="+mn-ea"/>
                <a:cs typeface="+mn-cs"/>
              </a:rPr>
              <a:t>. An assertion is a consistency check that verifies that the contents of a page, structure, or other entity match what would otherwise be assumed.</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44</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err="1">
                <a:solidFill>
                  <a:schemeClr val="tx1"/>
                </a:solidFill>
                <a:latin typeface="+mn-lt"/>
                <a:ea typeface="+mn-ea"/>
                <a:cs typeface="+mn-cs"/>
              </a:rPr>
              <a:t>preemption</a:t>
            </a:r>
            <a:r>
              <a:rPr lang="en-IN" sz="1200" b="0" i="0" kern="1200" dirty="0">
                <a:solidFill>
                  <a:schemeClr val="tx1"/>
                </a:solidFill>
                <a:latin typeface="+mn-lt"/>
                <a:ea typeface="+mn-ea"/>
                <a:cs typeface="+mn-cs"/>
              </a:rPr>
              <a:t> is the act of temporarily interrupting an executing task, with the intention of resuming it at a later time. T</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45</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46</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47</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48</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49</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51</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52</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53</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the </a:t>
            </a:r>
            <a:r>
              <a:rPr lang="en-IN" sz="1200" b="1" i="0" kern="1200" dirty="0">
                <a:solidFill>
                  <a:schemeClr val="tx1"/>
                </a:solidFill>
                <a:latin typeface="+mn-lt"/>
                <a:ea typeface="+mn-ea"/>
                <a:cs typeface="+mn-cs"/>
              </a:rPr>
              <a:t>Thomas write rule</a:t>
            </a:r>
            <a:r>
              <a:rPr lang="en-IN" sz="1200" b="0" i="0" kern="1200" dirty="0">
                <a:solidFill>
                  <a:schemeClr val="tx1"/>
                </a:solidFill>
                <a:latin typeface="+mn-lt"/>
                <a:ea typeface="+mn-ea"/>
                <a:cs typeface="+mn-cs"/>
              </a:rPr>
              <a:t> is a rule in </a:t>
            </a:r>
            <a:r>
              <a:rPr lang="en-IN" sz="1200" b="0" i="0" u="none" strike="noStrike" kern="1200" dirty="0">
                <a:solidFill>
                  <a:schemeClr val="tx1"/>
                </a:solidFill>
                <a:latin typeface="+mn-lt"/>
                <a:ea typeface="+mn-ea"/>
                <a:cs typeface="+mn-cs"/>
                <a:hlinkClick r:id="rId3" tooltip="Timestamp-based concurrency control"/>
              </a:rPr>
              <a:t>timestamp-based concurrency control</a:t>
            </a:r>
            <a:r>
              <a:rPr lang="en-IN" sz="1200" b="0" i="0" kern="1200" dirty="0">
                <a:solidFill>
                  <a:schemeClr val="tx1"/>
                </a:solidFill>
                <a:latin typeface="+mn-lt"/>
                <a:ea typeface="+mn-ea"/>
                <a:cs typeface="+mn-cs"/>
              </a:rPr>
              <a:t>. It can be summarized as </a:t>
            </a:r>
            <a:r>
              <a:rPr lang="en-IN" sz="1200" b="0" i="1" kern="1200" dirty="0">
                <a:solidFill>
                  <a:schemeClr val="tx1"/>
                </a:solidFill>
                <a:latin typeface="+mn-lt"/>
                <a:ea typeface="+mn-ea"/>
                <a:cs typeface="+mn-cs"/>
              </a:rPr>
              <a:t>ignore outdated writes</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54</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The workspace of a transaction</a:t>
            </a:r>
            <a:r>
              <a:rPr lang="en-IN" baseline="0" dirty="0"/>
              <a:t> is the area in the main memory that is allocated to it.</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9</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55</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56</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57</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58</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59</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60</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dynamic locking</a:t>
            </a:r>
            <a:r>
              <a:rPr lang="en-IN" baseline="0" dirty="0"/>
              <a:t> policy will have </a:t>
            </a:r>
            <a:r>
              <a:rPr lang="en-IN" baseline="0"/>
              <a:t>these problems.</a:t>
            </a:r>
            <a:endParaRPr lang="en-IN"/>
          </a:p>
        </p:txBody>
      </p:sp>
      <p:sp>
        <p:nvSpPr>
          <p:cNvPr id="4" name="Slide Number Placeholder 3"/>
          <p:cNvSpPr>
            <a:spLocks noGrp="1"/>
          </p:cNvSpPr>
          <p:nvPr>
            <p:ph type="sldNum" sz="quarter" idx="10"/>
          </p:nvPr>
        </p:nvSpPr>
        <p:spPr/>
        <p:txBody>
          <a:bodyPr/>
          <a:lstStyle/>
          <a:p>
            <a:fld id="{2DE503E2-7FF2-45E5-B5FE-5085EEA03D0C}" type="slidenum">
              <a:rPr lang="en-IN" smtClean="0"/>
              <a:pPr/>
              <a:t>62</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dynamic locking</a:t>
            </a:r>
            <a:r>
              <a:rPr lang="en-IN" baseline="0" dirty="0"/>
              <a:t> policy will have </a:t>
            </a:r>
            <a:r>
              <a:rPr lang="en-IN" baseline="0"/>
              <a:t>these problems.</a:t>
            </a:r>
            <a:endParaRPr lang="en-IN"/>
          </a:p>
        </p:txBody>
      </p:sp>
      <p:sp>
        <p:nvSpPr>
          <p:cNvPr id="4" name="Slide Number Placeholder 3"/>
          <p:cNvSpPr>
            <a:spLocks noGrp="1"/>
          </p:cNvSpPr>
          <p:nvPr>
            <p:ph type="sldNum" sz="quarter" idx="10"/>
          </p:nvPr>
        </p:nvSpPr>
        <p:spPr/>
        <p:txBody>
          <a:bodyPr/>
          <a:lstStyle/>
          <a:p>
            <a:fld id="{2DE503E2-7FF2-45E5-B5FE-5085EEA03D0C}" type="slidenum">
              <a:rPr lang="en-IN" smtClean="0"/>
              <a:pPr/>
              <a:t>63</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dynamic locking</a:t>
            </a:r>
            <a:r>
              <a:rPr lang="en-IN" baseline="0" dirty="0"/>
              <a:t> policy will have </a:t>
            </a:r>
            <a:r>
              <a:rPr lang="en-IN" baseline="0"/>
              <a:t>these problems.</a:t>
            </a:r>
            <a:endParaRPr lang="en-IN"/>
          </a:p>
        </p:txBody>
      </p:sp>
      <p:sp>
        <p:nvSpPr>
          <p:cNvPr id="4" name="Slide Number Placeholder 3"/>
          <p:cNvSpPr>
            <a:spLocks noGrp="1"/>
          </p:cNvSpPr>
          <p:nvPr>
            <p:ph type="sldNum" sz="quarter" idx="10"/>
          </p:nvPr>
        </p:nvSpPr>
        <p:spPr/>
        <p:txBody>
          <a:bodyPr/>
          <a:lstStyle/>
          <a:p>
            <a:fld id="{2DE503E2-7FF2-45E5-B5FE-5085EEA03D0C}" type="slidenum">
              <a:rPr lang="en-IN" smtClean="0"/>
              <a:pPr/>
              <a:t>64</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dynamic locking</a:t>
            </a:r>
            <a:r>
              <a:rPr lang="en-IN" baseline="0" dirty="0"/>
              <a:t> policy will have </a:t>
            </a:r>
            <a:r>
              <a:rPr lang="en-IN" baseline="0"/>
              <a:t>these problems.</a:t>
            </a:r>
            <a:endParaRPr lang="en-IN"/>
          </a:p>
        </p:txBody>
      </p:sp>
      <p:sp>
        <p:nvSpPr>
          <p:cNvPr id="4" name="Slide Number Placeholder 3"/>
          <p:cNvSpPr>
            <a:spLocks noGrp="1"/>
          </p:cNvSpPr>
          <p:nvPr>
            <p:ph type="sldNum" sz="quarter" idx="10"/>
          </p:nvPr>
        </p:nvSpPr>
        <p:spPr/>
        <p:txBody>
          <a:bodyPr/>
          <a:lstStyle/>
          <a:p>
            <a:fld id="{2DE503E2-7FF2-45E5-B5FE-5085EEA03D0C}" type="slidenum">
              <a:rPr lang="en-IN" smtClean="0"/>
              <a:pPr/>
              <a:t>65</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10</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11</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12</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Users interact with a database by running programs, called transactions, that issue reads and writes to the </a:t>
            </a:r>
            <a:r>
              <a:rPr lang="en-IN" sz="1200" b="0" i="0" kern="1200" dirty="0" err="1">
                <a:solidFill>
                  <a:schemeClr val="tx1"/>
                </a:solidFill>
                <a:latin typeface="+mn-lt"/>
                <a:ea typeface="+mn-ea"/>
                <a:cs typeface="+mn-cs"/>
              </a:rPr>
              <a:t>dbs</a:t>
            </a:r>
            <a:r>
              <a:rPr lang="en-IN" sz="1200" b="0" i="0" kern="1200" dirty="0">
                <a:solidFill>
                  <a:schemeClr val="tx1"/>
                </a:solidFill>
                <a:latin typeface="+mn-lt"/>
                <a:ea typeface="+mn-ea"/>
                <a:cs typeface="+mn-cs"/>
              </a:rPr>
              <a:t>. </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15</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br>
              <a:rPr lang="en-IN" dirty="0"/>
            </a:br>
            <a:r>
              <a:rPr lang="en-IN" sz="1200" b="0" i="0" kern="1200" dirty="0" err="1">
                <a:solidFill>
                  <a:schemeClr val="tx1"/>
                </a:solidFill>
                <a:latin typeface="+mn-lt"/>
                <a:ea typeface="+mn-ea"/>
                <a:cs typeface="+mn-cs"/>
              </a:rPr>
              <a:t>Serializability</a:t>
            </a:r>
            <a:r>
              <a:rPr lang="en-IN" sz="1200" b="0" i="0" kern="1200" dirty="0">
                <a:solidFill>
                  <a:schemeClr val="tx1"/>
                </a:solidFill>
                <a:latin typeface="+mn-lt"/>
                <a:ea typeface="+mn-ea"/>
                <a:cs typeface="+mn-cs"/>
              </a:rPr>
              <a:t> is the classical concurrency scheme. It ensures that </a:t>
            </a:r>
            <a:r>
              <a:rPr lang="en-IN" sz="1200" b="1" i="0" kern="1200" dirty="0">
                <a:solidFill>
                  <a:schemeClr val="tx1"/>
                </a:solidFill>
                <a:latin typeface="+mn-lt"/>
                <a:ea typeface="+mn-ea"/>
                <a:cs typeface="+mn-cs"/>
              </a:rPr>
              <a:t>a schedule for executing concurrent transactions is equivalent to one that executes the transactions serially in some order</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2DE503E2-7FF2-45E5-B5FE-5085EEA03D0C}" type="slidenum">
              <a:rPr lang="en-IN" smtClean="0"/>
              <a:pPr/>
              <a:t>16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5FA7657-64EF-4853-BF06-E9594D2B079D}" type="datetime1">
              <a:rPr lang="en-IN" smtClean="0"/>
              <a:pPr/>
              <a:t>18-09-2021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70129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D012AE-09C8-4A7B-9D6B-A6A263E4E348}" type="datetime1">
              <a:rPr lang="en-IN" smtClean="0"/>
              <a:pPr/>
              <a:t>18-09-2021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263429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887E98-A91F-4098-B0D8-F2B62D617EB9}" type="datetime1">
              <a:rPr lang="en-IN" smtClean="0"/>
              <a:pPr/>
              <a:t>18-09-2021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60003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5B5BE5D-D307-4272-A8BE-A97A05BD85F3}" type="datetime1">
              <a:rPr lang="en-IN" smtClean="0"/>
              <a:pPr/>
              <a:t>18-09-2021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423735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55CC6-5D1D-4D6E-A9C0-8D8952D9232B}" type="datetime1">
              <a:rPr lang="en-IN" smtClean="0"/>
              <a:pPr/>
              <a:t>18-09-2021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295925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6126C3-05F9-49BF-84D4-E3BE050ACC4E}" type="datetime1">
              <a:rPr lang="en-IN" smtClean="0"/>
              <a:pPr/>
              <a:t>18-09-2021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89521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28775DB-BD29-4DF0-B8C2-E69D40D6AFCE}" type="datetime1">
              <a:rPr lang="en-IN" smtClean="0"/>
              <a:pPr/>
              <a:t>18-09-2021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30246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CBE0DC1-5D84-412E-94D0-8FFE49E5F763}" type="datetime1">
              <a:rPr lang="en-IN" smtClean="0"/>
              <a:pPr/>
              <a:t>18-09-2021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90612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FD969-8D49-4D0E-B668-41BF4490DE9D}" type="datetime1">
              <a:rPr lang="en-IN" smtClean="0"/>
              <a:pPr/>
              <a:t>18-09-2021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69032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671D68-B122-4EB5-94D1-930DC3B0E2B7}" type="datetime1">
              <a:rPr lang="en-IN" smtClean="0"/>
              <a:pPr/>
              <a:t>18-09-2021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64717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9B66D6-214F-4E31-B9A3-842A3C1E9410}" type="datetime1">
              <a:rPr lang="en-IN" smtClean="0"/>
              <a:pPr/>
              <a:t>18-09-2021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621798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9063"/>
            <a:ext cx="10515600" cy="407607"/>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3" name="Text Placeholder 2"/>
          <p:cNvSpPr>
            <a:spLocks noGrp="1"/>
          </p:cNvSpPr>
          <p:nvPr>
            <p:ph type="body" idx="1"/>
          </p:nvPr>
        </p:nvSpPr>
        <p:spPr>
          <a:xfrm>
            <a:off x="541986" y="769558"/>
            <a:ext cx="10811814" cy="53350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19BFD-E943-4A4B-BE7A-133BA74EBC47}" type="datetime1">
              <a:rPr lang="en-IN" smtClean="0"/>
              <a:pPr/>
              <a:t>18-09-2021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6A560-D43F-4E42-9E25-CE5313D6E885}" type="slidenum">
              <a:rPr lang="en-IN" smtClean="0"/>
              <a:pPr/>
              <a:t>‹#›</a:t>
            </a:fld>
            <a:endParaRPr lang="en-IN" dirty="0"/>
          </a:p>
        </p:txBody>
      </p:sp>
    </p:spTree>
    <p:extLst>
      <p:ext uri="{BB962C8B-B14F-4D97-AF65-F5344CB8AC3E}">
        <p14:creationId xmlns:p14="http://schemas.microsoft.com/office/powerpoint/2010/main" val="161831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4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0.xml" /><Relationship Id="rId1" Type="http://schemas.openxmlformats.org/officeDocument/2006/relationships/slideLayout" Target="../slideLayouts/slideLayout4.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4.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4.xml" /></Relationships>
</file>

<file path=ppt/slides/_rels/slide4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23.xml" /><Relationship Id="rId1" Type="http://schemas.openxmlformats.org/officeDocument/2006/relationships/slideLayout" Target="../slideLayouts/slideLayout4.xml" /></Relationships>
</file>

<file path=ppt/slides/_rels/slide48.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24.xml" /><Relationship Id="rId1" Type="http://schemas.openxmlformats.org/officeDocument/2006/relationships/slideLayout" Target="../slideLayouts/slideLayout4.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4.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4.xml" /></Relationships>
</file>

<file path=ppt/slides/_rels/slide5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8.xml" /><Relationship Id="rId1" Type="http://schemas.openxmlformats.org/officeDocument/2006/relationships/slideLayout" Target="../slideLayouts/slideLayout4.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4.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4.xml" /></Relationships>
</file>

<file path=ppt/slides/_rels/slide5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31.xml" /><Relationship Id="rId1" Type="http://schemas.openxmlformats.org/officeDocument/2006/relationships/slideLayout" Target="../slideLayouts/slideLayout4.xml" /><Relationship Id="rId4" Type="http://schemas.openxmlformats.org/officeDocument/2006/relationships/image" Target="../media/image16.png" /></Relationships>
</file>

<file path=ppt/slides/_rels/slide57.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32.xml" /><Relationship Id="rId1" Type="http://schemas.openxmlformats.org/officeDocument/2006/relationships/slideLayout" Target="../slideLayouts/slideLayout4.xml" /></Relationships>
</file>

<file path=ppt/slides/_rels/slide5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33.xml" /><Relationship Id="rId1" Type="http://schemas.openxmlformats.org/officeDocument/2006/relationships/slideLayout" Target="../slideLayouts/slideLayout4.xml" /></Relationships>
</file>

<file path=ppt/slides/_rels/slide5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34.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35.xml" /><Relationship Id="rId1" Type="http://schemas.openxmlformats.org/officeDocument/2006/relationships/slideLayout" Target="../slideLayouts/slideLayout4.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4.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4.xml" /></Relationships>
</file>

<file path=ppt/slides/_rels/slide6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38.xml" /><Relationship Id="rId1" Type="http://schemas.openxmlformats.org/officeDocument/2006/relationships/slideLayout" Target="../slideLayouts/slideLayout4.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4.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9030" y="1514007"/>
            <a:ext cx="9144000" cy="2578308"/>
          </a:xfrm>
        </p:spPr>
        <p:txBody>
          <a:bodyPr/>
          <a:lstStyle/>
          <a:p>
            <a:r>
              <a:rPr lang="en-IN" sz="4400" dirty="0"/>
              <a:t>Advanced Operating Systems </a:t>
            </a:r>
            <a:br>
              <a:rPr lang="en-IN" sz="4400" dirty="0"/>
            </a:br>
            <a:r>
              <a:rPr lang="en-IN" sz="4400" dirty="0"/>
              <a:t>  </a:t>
            </a:r>
            <a:r>
              <a:rPr lang="en-US" sz="3200"/>
              <a:t>20MCAT172 </a:t>
            </a:r>
            <a:br>
              <a:rPr lang="en-US" sz="3200" dirty="0"/>
            </a:br>
            <a:r>
              <a:rPr lang="en-US" sz="3200" dirty="0"/>
              <a:t>    </a:t>
            </a:r>
            <a:r>
              <a:rPr lang="en-US" sz="3200" dirty="0">
                <a:solidFill>
                  <a:srgbClr val="FFC000"/>
                </a:solidFill>
              </a:rPr>
              <a:t>(Elective 1)</a:t>
            </a:r>
            <a:br>
              <a:rPr lang="en-US" sz="3200" dirty="0">
                <a:solidFill>
                  <a:srgbClr val="FFC000"/>
                </a:solidFill>
              </a:rPr>
            </a:br>
            <a:r>
              <a:rPr lang="en-US" sz="3200" dirty="0">
                <a:solidFill>
                  <a:srgbClr val="FFC000"/>
                </a:solidFill>
              </a:rPr>
              <a:t>    Module V</a:t>
            </a:r>
            <a:endParaRPr lang="en-IN" sz="3200" dirty="0">
              <a:solidFill>
                <a:srgbClr val="FFC000"/>
              </a:solidFill>
            </a:endParaRPr>
          </a:p>
        </p:txBody>
      </p:sp>
      <p:sp>
        <p:nvSpPr>
          <p:cNvPr id="3" name="Slide Number Placeholder 2"/>
          <p:cNvSpPr>
            <a:spLocks noGrp="1"/>
          </p:cNvSpPr>
          <p:nvPr>
            <p:ph type="sldNum" sz="quarter" idx="12"/>
          </p:nvPr>
        </p:nvSpPr>
        <p:spPr/>
        <p:txBody>
          <a:bodyPr/>
          <a:lstStyle/>
          <a:p>
            <a:fld id="{0626A560-D43F-4E42-9E25-CE5313D6E885}" type="slidenum">
              <a:rPr lang="en-IN" smtClean="0"/>
              <a:pPr/>
              <a:t>1</a:t>
            </a:fld>
            <a:endParaRPr lang="en-IN"/>
          </a:p>
        </p:txBody>
      </p:sp>
    </p:spTree>
    <p:extLst>
      <p:ext uri="{BB962C8B-B14F-4D97-AF65-F5344CB8AC3E}">
        <p14:creationId xmlns:p14="http://schemas.microsoft.com/office/powerpoint/2010/main" val="3831736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Concurrency Control model of Database Systems</a:t>
            </a:r>
          </a:p>
        </p:txBody>
      </p:sp>
      <p:sp>
        <p:nvSpPr>
          <p:cNvPr id="3" name="Content Placeholder 2"/>
          <p:cNvSpPr>
            <a:spLocks noGrp="1"/>
          </p:cNvSpPr>
          <p:nvPr>
            <p:ph idx="1"/>
          </p:nvPr>
        </p:nvSpPr>
        <p:spPr>
          <a:xfrm>
            <a:off x="541986" y="1197033"/>
            <a:ext cx="11278712" cy="5037512"/>
          </a:xfrm>
        </p:spPr>
        <p:txBody>
          <a:bodyPr>
            <a:normAutofit/>
          </a:bodyPr>
          <a:lstStyle/>
          <a:p>
            <a:pPr algn="just"/>
            <a:r>
              <a:rPr lang="en-IN" sz="2600" dirty="0"/>
              <a:t>A database system consist of three software modules:</a:t>
            </a:r>
          </a:p>
          <a:p>
            <a:pPr algn="just"/>
            <a:endParaRPr lang="en-IN" sz="2600" dirty="0"/>
          </a:p>
          <a:p>
            <a:pPr lvl="2" algn="just"/>
            <a:r>
              <a:rPr lang="en-IN" sz="2600" dirty="0"/>
              <a:t>A transaction manager (TM)</a:t>
            </a:r>
          </a:p>
          <a:p>
            <a:pPr lvl="2" algn="just"/>
            <a:r>
              <a:rPr lang="en-IN" sz="2600" dirty="0"/>
              <a:t>A data Manager (DM)</a:t>
            </a:r>
          </a:p>
          <a:p>
            <a:pPr lvl="2" algn="just"/>
            <a:r>
              <a:rPr lang="en-IN" sz="2600" dirty="0"/>
              <a:t>A Scheduler</a:t>
            </a:r>
          </a:p>
          <a:p>
            <a:pPr lvl="2" algn="just">
              <a:buNone/>
            </a:pPr>
            <a:endParaRPr lang="en-IN" sz="2600" dirty="0"/>
          </a:p>
          <a:p>
            <a:pPr marL="228600" lvl="2" algn="just"/>
            <a:r>
              <a:rPr lang="en-IN" sz="2600" dirty="0"/>
              <a:t>A TM supervises the execution of a transaction.</a:t>
            </a:r>
          </a:p>
          <a:p>
            <a:pPr marL="228600" lvl="2" algn="just"/>
            <a:r>
              <a:rPr lang="en-IN" sz="2600" dirty="0"/>
              <a:t>A TM interacts with the DM to carry out the execution of a transaction.</a:t>
            </a:r>
          </a:p>
          <a:p>
            <a:pPr marL="228600" lvl="2" algn="just"/>
            <a:r>
              <a:rPr lang="en-IN" sz="2600" dirty="0"/>
              <a:t>TM assign a timestamp to a transaction or issue requests to lock and unlock data objects on behalf of a user.</a:t>
            </a:r>
          </a:p>
          <a:p>
            <a:pPr marL="228600" lvl="2" algn="just"/>
            <a:r>
              <a:rPr lang="en-IN" sz="2600" dirty="0"/>
              <a:t>TM is an interface between users and the database system.</a:t>
            </a:r>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Concurrency Control model of Database Systems</a:t>
            </a:r>
          </a:p>
        </p:txBody>
      </p:sp>
      <p:sp>
        <p:nvSpPr>
          <p:cNvPr id="3" name="Content Placeholder 2"/>
          <p:cNvSpPr>
            <a:spLocks noGrp="1"/>
          </p:cNvSpPr>
          <p:nvPr>
            <p:ph idx="1"/>
          </p:nvPr>
        </p:nvSpPr>
        <p:spPr>
          <a:xfrm>
            <a:off x="541986" y="1197033"/>
            <a:ext cx="11278712" cy="5037512"/>
          </a:xfrm>
        </p:spPr>
        <p:txBody>
          <a:bodyPr>
            <a:normAutofit lnSpcReduction="10000"/>
          </a:bodyPr>
          <a:lstStyle/>
          <a:p>
            <a:pPr algn="just"/>
            <a:r>
              <a:rPr lang="en-IN" sz="2600" dirty="0"/>
              <a:t>The scheduler is responsible for enforcing concurrency control.</a:t>
            </a:r>
          </a:p>
          <a:p>
            <a:pPr algn="just"/>
            <a:endParaRPr lang="en-IN" sz="2600" dirty="0"/>
          </a:p>
          <a:p>
            <a:pPr algn="just"/>
            <a:r>
              <a:rPr lang="en-IN" sz="2600" dirty="0"/>
              <a:t>It grants or releases locks on data objects as requested by a transaction.</a:t>
            </a:r>
          </a:p>
          <a:p>
            <a:pPr algn="just"/>
            <a:endParaRPr lang="en-IN" sz="2600" dirty="0"/>
          </a:p>
          <a:p>
            <a:pPr algn="just"/>
            <a:r>
              <a:rPr lang="en-IN" sz="2600" dirty="0"/>
              <a:t>The DM manages the database.</a:t>
            </a:r>
          </a:p>
          <a:p>
            <a:pPr algn="just"/>
            <a:endParaRPr lang="en-IN" sz="2600" dirty="0"/>
          </a:p>
          <a:p>
            <a:pPr algn="just"/>
            <a:r>
              <a:rPr lang="en-IN" sz="2600" dirty="0"/>
              <a:t>DM carries out the read-write requests issued by the TM.</a:t>
            </a:r>
          </a:p>
          <a:p>
            <a:pPr algn="just"/>
            <a:endParaRPr lang="en-IN" sz="2600" dirty="0"/>
          </a:p>
          <a:p>
            <a:pPr algn="just"/>
            <a:r>
              <a:rPr lang="en-IN" sz="2600" dirty="0"/>
              <a:t>DM is an interface between the scheduler and the database.</a:t>
            </a:r>
          </a:p>
          <a:p>
            <a:pPr algn="just"/>
            <a:endParaRPr lang="en-IN" sz="2600" dirty="0"/>
          </a:p>
          <a:p>
            <a:pPr algn="just"/>
            <a:r>
              <a:rPr lang="en-IN" sz="2600" dirty="0"/>
              <a:t>The DM is responsible for failure recovery.</a:t>
            </a:r>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Concurrency Control model of Database Systems</a:t>
            </a:r>
          </a:p>
        </p:txBody>
      </p:sp>
      <p:sp>
        <p:nvSpPr>
          <p:cNvPr id="3" name="Content Placeholder 2"/>
          <p:cNvSpPr>
            <a:spLocks noGrp="1"/>
          </p:cNvSpPr>
          <p:nvPr>
            <p:ph idx="1"/>
          </p:nvPr>
        </p:nvSpPr>
        <p:spPr>
          <a:xfrm>
            <a:off x="541986" y="1446415"/>
            <a:ext cx="11278712" cy="4788130"/>
          </a:xfrm>
        </p:spPr>
        <p:txBody>
          <a:bodyPr>
            <a:normAutofit/>
          </a:bodyPr>
          <a:lstStyle/>
          <a:p>
            <a:pPr algn="just"/>
            <a:r>
              <a:rPr lang="en-IN" sz="2600" dirty="0"/>
              <a:t>A TM executes a transaction by executing all its actions sequentially from the beginning to the end.</a:t>
            </a:r>
          </a:p>
          <a:p>
            <a:pPr algn="just"/>
            <a:endParaRPr lang="en-IN" sz="2600" dirty="0"/>
          </a:p>
          <a:p>
            <a:pPr algn="just"/>
            <a:r>
              <a:rPr lang="en-IN" sz="2600" dirty="0"/>
              <a:t>In order to execute an action, the TM sends an appropriate request to the DM via the scheduler.</a:t>
            </a:r>
          </a:p>
          <a:p>
            <a:pPr algn="just"/>
            <a:endParaRPr lang="en-IN" sz="2600" dirty="0"/>
          </a:p>
          <a:p>
            <a:pPr algn="just"/>
            <a:r>
              <a:rPr lang="en-IN" sz="2600" dirty="0"/>
              <a:t>DM executes a stream of transaction actions.</a:t>
            </a:r>
          </a:p>
          <a:p>
            <a:pPr algn="just"/>
            <a:endParaRPr lang="en-IN" sz="2600" dirty="0"/>
          </a:p>
          <a:p>
            <a:pPr algn="just"/>
            <a:r>
              <a:rPr lang="en-IN" sz="2600" dirty="0"/>
              <a:t>To perform concurrency control, the scheduler modifies the stream of actions directed toward the DM.</a:t>
            </a:r>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Concurrency Control model of Database Systems</a:t>
            </a:r>
          </a:p>
        </p:txBody>
      </p:sp>
      <p:sp>
        <p:nvSpPr>
          <p:cNvPr id="3" name="Content Placeholder 2"/>
          <p:cNvSpPr>
            <a:spLocks noGrp="1"/>
          </p:cNvSpPr>
          <p:nvPr>
            <p:ph idx="1"/>
          </p:nvPr>
        </p:nvSpPr>
        <p:spPr>
          <a:xfrm>
            <a:off x="541986" y="980903"/>
            <a:ext cx="11278712" cy="2809702"/>
          </a:xfrm>
        </p:spPr>
        <p:txBody>
          <a:bodyPr>
            <a:normAutofit/>
          </a:bodyPr>
          <a:lstStyle/>
          <a:p>
            <a:pPr algn="just">
              <a:buNone/>
            </a:pPr>
            <a:r>
              <a:rPr lang="en-IN" sz="2800" dirty="0"/>
              <a:t> </a:t>
            </a:r>
          </a:p>
          <a:p>
            <a:pPr lvl="1" fontAlgn="base"/>
            <a:endParaRPr lang="en-IN" sz="28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13</a:t>
            </a:fld>
            <a:endParaRPr lang="en-IN"/>
          </a:p>
        </p:txBody>
      </p:sp>
      <p:pic>
        <p:nvPicPr>
          <p:cNvPr id="3074" name="Picture 2"/>
          <p:cNvPicPr>
            <a:picLocks noChangeAspect="1" noChangeArrowheads="1"/>
          </p:cNvPicPr>
          <p:nvPr/>
        </p:nvPicPr>
        <p:blipFill>
          <a:blip r:embed="rId2"/>
          <a:srcRect/>
          <a:stretch>
            <a:fillRect/>
          </a:stretch>
        </p:blipFill>
        <p:spPr bwMode="auto">
          <a:xfrm>
            <a:off x="1357571" y="1489537"/>
            <a:ext cx="9874309" cy="386386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Problem of Concurrency Control</a:t>
            </a:r>
          </a:p>
        </p:txBody>
      </p:sp>
      <p:sp>
        <p:nvSpPr>
          <p:cNvPr id="3" name="Content Placeholder 2"/>
          <p:cNvSpPr>
            <a:spLocks noGrp="1"/>
          </p:cNvSpPr>
          <p:nvPr>
            <p:ph idx="1"/>
          </p:nvPr>
        </p:nvSpPr>
        <p:spPr>
          <a:xfrm>
            <a:off x="541986" y="1197033"/>
            <a:ext cx="11278712" cy="5037512"/>
          </a:xfrm>
        </p:spPr>
        <p:txBody>
          <a:bodyPr>
            <a:normAutofit lnSpcReduction="10000"/>
          </a:bodyPr>
          <a:lstStyle/>
          <a:p>
            <a:pPr algn="just"/>
            <a:r>
              <a:rPr lang="en-IN" sz="2800" dirty="0"/>
              <a:t>In a database system, several transactions are under execution simultaneously.</a:t>
            </a:r>
          </a:p>
          <a:p>
            <a:pPr algn="just"/>
            <a:endParaRPr lang="en-IN" sz="2800" dirty="0"/>
          </a:p>
          <a:p>
            <a:pPr algn="just"/>
            <a:r>
              <a:rPr lang="en-IN" sz="2800" dirty="0"/>
              <a:t>Efficiency can be improved by executing transactions concurrently, </a:t>
            </a:r>
            <a:r>
              <a:rPr lang="en-IN" sz="2800" dirty="0" err="1"/>
              <a:t>ie</a:t>
            </a:r>
            <a:r>
              <a:rPr lang="en-IN" sz="2800" dirty="0"/>
              <a:t>, by executing read and write actions from several transactions in an interleaved manner.</a:t>
            </a:r>
          </a:p>
          <a:p>
            <a:pPr algn="just"/>
            <a:endParaRPr lang="en-IN" sz="2800" dirty="0"/>
          </a:p>
          <a:p>
            <a:pPr algn="just"/>
            <a:r>
              <a:rPr lang="en-IN" sz="2800" dirty="0"/>
              <a:t>Since concurrently running transactions may access the same data objects, the following situations may arise:</a:t>
            </a:r>
          </a:p>
          <a:p>
            <a:pPr algn="just">
              <a:buNone/>
            </a:pPr>
            <a:endParaRPr lang="en-IN" sz="2800" dirty="0"/>
          </a:p>
          <a:p>
            <a:pPr marL="1714500" lvl="3" indent="-342900" algn="just">
              <a:buFont typeface="Arial" panose="020B0604020202020204" pitchFamily="34" charset="0"/>
              <a:buAutoNum type="arabicPeriod"/>
            </a:pPr>
            <a:r>
              <a:rPr lang="en-IN" sz="2800" dirty="0"/>
              <a:t>Inconsistent Retrieval</a:t>
            </a:r>
          </a:p>
          <a:p>
            <a:pPr marL="1714500" lvl="3" indent="-342900" algn="just">
              <a:buAutoNum type="arabicPeriod"/>
            </a:pPr>
            <a:r>
              <a:rPr lang="en-IN" sz="2800" dirty="0"/>
              <a:t>Inconsistent Update</a:t>
            </a:r>
          </a:p>
          <a:p>
            <a:pPr marL="342900" indent="-342900">
              <a:buAutoNum type="arabicPeriod"/>
            </a:pPr>
            <a:endParaRPr lang="en-IN" sz="2800" dirty="0"/>
          </a:p>
          <a:p>
            <a:pPr algn="just"/>
            <a:endParaRPr lang="en-IN" sz="2600" dirty="0"/>
          </a:p>
          <a:p>
            <a:pPr algn="just"/>
            <a:endParaRPr lang="en-IN" sz="2600" dirty="0"/>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The Problem of Concurrency Control</a:t>
            </a:r>
          </a:p>
        </p:txBody>
      </p:sp>
      <p:sp>
        <p:nvSpPr>
          <p:cNvPr id="3" name="Content Placeholder 2"/>
          <p:cNvSpPr>
            <a:spLocks noGrp="1"/>
          </p:cNvSpPr>
          <p:nvPr>
            <p:ph idx="1"/>
          </p:nvPr>
        </p:nvSpPr>
        <p:spPr>
          <a:xfrm>
            <a:off x="541986" y="1197033"/>
            <a:ext cx="11278712" cy="5037512"/>
          </a:xfrm>
        </p:spPr>
        <p:txBody>
          <a:bodyPr>
            <a:normAutofit/>
          </a:bodyPr>
          <a:lstStyle/>
          <a:p>
            <a:pPr algn="just">
              <a:buNone/>
            </a:pPr>
            <a:endParaRPr lang="en-IN" sz="2800" dirty="0"/>
          </a:p>
          <a:p>
            <a:pPr marL="450850" lvl="3" indent="-342900" algn="just">
              <a:buFont typeface="Arial" panose="020B0604020202020204" pitchFamily="34" charset="0"/>
              <a:buAutoNum type="arabicPeriod"/>
            </a:pPr>
            <a:r>
              <a:rPr lang="en-IN" sz="2800" dirty="0"/>
              <a:t>Inconsistent Retrieval</a:t>
            </a:r>
          </a:p>
          <a:p>
            <a:pPr marL="908050" lvl="4" indent="-342900" algn="just"/>
            <a:r>
              <a:rPr lang="en-IN" sz="2800" dirty="0"/>
              <a:t>It occurs when a transaction reads some data objects of a database before another transaction has completed with its modification of those data objects.</a:t>
            </a:r>
          </a:p>
          <a:p>
            <a:pPr marL="908050" lvl="4" indent="-342900" algn="just"/>
            <a:endParaRPr lang="en-IN" sz="2800" dirty="0"/>
          </a:p>
          <a:p>
            <a:pPr marL="82550" lvl="3" indent="366713" algn="just">
              <a:buAutoNum type="arabicPeriod"/>
            </a:pPr>
            <a:r>
              <a:rPr lang="en-IN" sz="2800" dirty="0"/>
              <a:t>Inconsistent Update</a:t>
            </a:r>
          </a:p>
          <a:p>
            <a:pPr marL="539750" lvl="4" indent="366713" algn="just"/>
            <a:r>
              <a:rPr lang="en-IN" sz="2800" dirty="0"/>
              <a:t>It occurs when many transactions read and write onto a common set of data objects of a database, leaving the database in an inconsistent state.</a:t>
            </a:r>
          </a:p>
          <a:p>
            <a:pPr marL="539750" lvl="4" indent="366713" algn="just"/>
            <a:endParaRPr lang="en-IN" sz="2800" dirty="0"/>
          </a:p>
          <a:p>
            <a:pPr marL="342900" indent="-342900">
              <a:buAutoNum type="arabicPeriod"/>
            </a:pPr>
            <a:endParaRPr lang="en-IN" sz="2800" dirty="0"/>
          </a:p>
          <a:p>
            <a:pPr algn="just"/>
            <a:endParaRPr lang="en-IN" sz="2600" dirty="0"/>
          </a:p>
          <a:p>
            <a:pPr algn="just"/>
            <a:endParaRPr lang="en-IN" sz="2600" dirty="0"/>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lnSpcReduction="10000"/>
          </a:bodyPr>
          <a:lstStyle/>
          <a:p>
            <a:pPr algn="just">
              <a:buNone/>
            </a:pPr>
            <a:endParaRPr lang="en-IN" sz="2800" dirty="0"/>
          </a:p>
          <a:p>
            <a:pPr marL="342900" lvl="4" indent="-342900" algn="just">
              <a:lnSpc>
                <a:spcPct val="100000"/>
              </a:lnSpc>
            </a:pPr>
            <a:r>
              <a:rPr lang="en-IN" dirty="0"/>
              <a:t> </a:t>
            </a:r>
            <a:r>
              <a:rPr lang="en-IN" b="1" dirty="0"/>
              <a:t>The </a:t>
            </a:r>
            <a:r>
              <a:rPr lang="en-IN" dirty="0"/>
              <a:t>transactions are set of instructions and these instructions perform operations on database. </a:t>
            </a:r>
          </a:p>
          <a:p>
            <a:pPr marL="342900" lvl="4" indent="-342900" algn="just">
              <a:lnSpc>
                <a:spcPct val="100000"/>
              </a:lnSpc>
            </a:pPr>
            <a:r>
              <a:rPr lang="en-IN" dirty="0"/>
              <a:t>When multiple transactions are running concurrently then there needs to be a sequence in which the operations are performed because at a time only one operation can be performed on the database. </a:t>
            </a:r>
          </a:p>
          <a:p>
            <a:pPr marL="342900" lvl="4" indent="-342900" algn="just">
              <a:lnSpc>
                <a:spcPct val="100000"/>
              </a:lnSpc>
            </a:pPr>
            <a:r>
              <a:rPr lang="en-IN" dirty="0"/>
              <a:t>This sequence of operations is known as </a:t>
            </a:r>
            <a:r>
              <a:rPr lang="en-IN" b="1" dirty="0"/>
              <a:t>Schedule</a:t>
            </a:r>
            <a:r>
              <a:rPr lang="en-IN" dirty="0"/>
              <a:t>.</a:t>
            </a:r>
          </a:p>
          <a:p>
            <a:pPr marL="342900" lvl="4" indent="-342900" algn="just">
              <a:lnSpc>
                <a:spcPct val="100000"/>
              </a:lnSpc>
            </a:pPr>
            <a:r>
              <a:rPr lang="en-IN" dirty="0"/>
              <a:t>When multiple transactions are running concurrently then there is a possibility that the database may be left in an inconsistent state.</a:t>
            </a:r>
          </a:p>
          <a:p>
            <a:pPr marL="342900" lvl="4" indent="-342900" algn="just">
              <a:lnSpc>
                <a:spcPct val="100000"/>
              </a:lnSpc>
            </a:pPr>
            <a:r>
              <a:rPr lang="en-IN" dirty="0"/>
              <a:t> </a:t>
            </a:r>
            <a:r>
              <a:rPr lang="en-IN" dirty="0" err="1"/>
              <a:t>Serializability</a:t>
            </a:r>
            <a:r>
              <a:rPr lang="en-IN" dirty="0"/>
              <a:t> is a concept that helps us to check which Schedules are </a:t>
            </a:r>
            <a:r>
              <a:rPr lang="en-IN" dirty="0" err="1"/>
              <a:t>serializable</a:t>
            </a:r>
            <a:r>
              <a:rPr lang="en-IN" dirty="0"/>
              <a:t>. </a:t>
            </a:r>
          </a:p>
          <a:p>
            <a:pPr marL="342900" lvl="4" indent="-342900" algn="just">
              <a:lnSpc>
                <a:spcPct val="100000"/>
              </a:lnSpc>
            </a:pPr>
            <a:r>
              <a:rPr lang="en-IN" dirty="0"/>
              <a:t>A </a:t>
            </a:r>
            <a:r>
              <a:rPr lang="en-IN" dirty="0" err="1"/>
              <a:t>serializable</a:t>
            </a:r>
            <a:r>
              <a:rPr lang="en-IN" dirty="0"/>
              <a:t> schedule is the one that always leaves the database in consistent state.</a:t>
            </a:r>
          </a:p>
          <a:p>
            <a:pPr marL="342900" lvl="4" indent="-342900" algn="just">
              <a:lnSpc>
                <a:spcPct val="100000"/>
              </a:lnSpc>
            </a:pPr>
            <a:r>
              <a:rPr lang="en-IN" dirty="0"/>
              <a:t>Execution of a transaction is </a:t>
            </a:r>
            <a:r>
              <a:rPr lang="en-IN" dirty="0" err="1"/>
              <a:t>modeled</a:t>
            </a:r>
            <a:r>
              <a:rPr lang="en-IN" dirty="0"/>
              <a:t> by a </a:t>
            </a:r>
            <a:r>
              <a:rPr lang="en-IN" sz="2800" b="1" dirty="0"/>
              <a:t>log</a:t>
            </a:r>
            <a:r>
              <a:rPr lang="en-IN" dirty="0"/>
              <a:t> and the correctness condition is stated in terms of logs.</a:t>
            </a:r>
          </a:p>
          <a:p>
            <a:pPr algn="just"/>
            <a:endParaRPr lang="en-IN" sz="2600" dirty="0"/>
          </a:p>
          <a:p>
            <a:pPr algn="just"/>
            <a:endParaRPr lang="en-IN" sz="2600" dirty="0"/>
          </a:p>
          <a:p>
            <a:pPr lvl="1" fontAlgn="base"/>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16</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LOGS</a:t>
            </a:r>
          </a:p>
          <a:p>
            <a:pPr algn="just"/>
            <a:r>
              <a:rPr lang="en-IN" sz="2600" dirty="0"/>
              <a:t> The </a:t>
            </a:r>
            <a:r>
              <a:rPr lang="en-IN" sz="2600" dirty="0" err="1"/>
              <a:t>serializability</a:t>
            </a:r>
            <a:r>
              <a:rPr lang="en-IN" sz="2600" dirty="0"/>
              <a:t> theory models executions of a concurrency control algorithm by a history variable called the log (also called schedule).</a:t>
            </a:r>
          </a:p>
          <a:p>
            <a:pPr algn="just"/>
            <a:r>
              <a:rPr lang="en-IN" sz="2600" dirty="0"/>
              <a:t>A log captures the chronological order in which read and write actions of transactions are executed under a concurrency control algorithm.</a:t>
            </a:r>
          </a:p>
          <a:p>
            <a:pPr algn="just"/>
            <a:r>
              <a:rPr lang="en-IN" sz="2600" dirty="0"/>
              <a:t>Let T= {T</a:t>
            </a:r>
            <a:r>
              <a:rPr lang="en-IN" sz="2600" baseline="-25000" dirty="0"/>
              <a:t>0</a:t>
            </a:r>
            <a:r>
              <a:rPr lang="en-IN" sz="2600" dirty="0"/>
              <a:t>, T</a:t>
            </a:r>
            <a:r>
              <a:rPr lang="en-IN" sz="2600" baseline="-25000" dirty="0"/>
              <a:t>1</a:t>
            </a:r>
            <a:r>
              <a:rPr lang="en-IN" sz="2600" dirty="0"/>
              <a:t>,.....</a:t>
            </a:r>
            <a:r>
              <a:rPr lang="en-IN" sz="2600" dirty="0" err="1"/>
              <a:t>T</a:t>
            </a:r>
            <a:r>
              <a:rPr lang="en-IN" sz="2600" baseline="-25000" dirty="0" err="1"/>
              <a:t>n</a:t>
            </a:r>
            <a:r>
              <a:rPr lang="en-IN" sz="2600" dirty="0"/>
              <a:t>} be a transaction system. A log over T models an interleaved execution of T</a:t>
            </a:r>
            <a:r>
              <a:rPr lang="en-IN" sz="2600" baseline="-25000" dirty="0"/>
              <a:t>0</a:t>
            </a:r>
            <a:r>
              <a:rPr lang="en-IN" sz="2600" dirty="0"/>
              <a:t>, T</a:t>
            </a:r>
            <a:r>
              <a:rPr lang="en-IN" sz="2600" baseline="-25000" dirty="0"/>
              <a:t>1</a:t>
            </a:r>
            <a:r>
              <a:rPr lang="en-IN" sz="2600" dirty="0"/>
              <a:t>,.....</a:t>
            </a:r>
            <a:r>
              <a:rPr lang="en-IN" sz="2600" dirty="0" err="1"/>
              <a:t>T</a:t>
            </a:r>
            <a:r>
              <a:rPr lang="en-IN" sz="2600" baseline="-25000" dirty="0" err="1"/>
              <a:t>n</a:t>
            </a:r>
            <a:r>
              <a:rPr lang="en-IN" sz="2600" baseline="-25000" dirty="0"/>
              <a:t> </a:t>
            </a:r>
            <a:r>
              <a:rPr lang="en-IN" sz="2600" dirty="0"/>
              <a:t>.</a:t>
            </a:r>
          </a:p>
          <a:p>
            <a:pPr lvl="1" fontAlgn="base">
              <a:buNone/>
            </a:pPr>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LOGS</a:t>
            </a:r>
          </a:p>
          <a:p>
            <a:pPr lvl="1" fontAlgn="base">
              <a:buNone/>
            </a:pPr>
            <a:endParaRPr lang="en-IN" sz="26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18</a:t>
            </a:fld>
            <a:endParaRPr lang="en-IN"/>
          </a:p>
        </p:txBody>
      </p:sp>
      <p:pic>
        <p:nvPicPr>
          <p:cNvPr id="1027" name="Picture 3"/>
          <p:cNvPicPr>
            <a:picLocks noChangeAspect="1" noChangeArrowheads="1"/>
          </p:cNvPicPr>
          <p:nvPr/>
        </p:nvPicPr>
        <p:blipFill>
          <a:blip r:embed="rId3"/>
          <a:srcRect/>
          <a:stretch>
            <a:fillRect/>
          </a:stretch>
        </p:blipFill>
        <p:spPr bwMode="auto">
          <a:xfrm>
            <a:off x="1862051" y="1207792"/>
            <a:ext cx="9123478" cy="5133521"/>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Serial Logs</a:t>
            </a:r>
          </a:p>
          <a:p>
            <a:pPr algn="just"/>
            <a:r>
              <a:rPr lang="en-IN" dirty="0"/>
              <a:t>In a database system, if transactions are executed strictly serially, all the actions of each transaction must complete before any action of the next transaction can start, then the resulting log is termed a serial log.</a:t>
            </a:r>
          </a:p>
          <a:p>
            <a:pPr algn="just"/>
            <a:r>
              <a:rPr lang="en-IN" dirty="0"/>
              <a:t>A serial log represents an execution of transactions where actions from different transactions are not interleaved.</a:t>
            </a:r>
          </a:p>
          <a:p>
            <a:pPr algn="just"/>
            <a:r>
              <a:rPr lang="en-IN" sz="2600" dirty="0"/>
              <a:t>For </a:t>
            </a:r>
            <a:r>
              <a:rPr lang="en-IN" sz="2600" dirty="0" err="1"/>
              <a:t>eg</a:t>
            </a:r>
            <a:r>
              <a:rPr lang="en-IN" sz="2600" dirty="0"/>
              <a:t>. For a set of transactions T</a:t>
            </a:r>
            <a:r>
              <a:rPr lang="en-IN" sz="2600" baseline="-25000" dirty="0"/>
              <a:t>1</a:t>
            </a:r>
            <a:r>
              <a:rPr lang="en-IN" sz="2600" dirty="0"/>
              <a:t> , T</a:t>
            </a:r>
            <a:r>
              <a:rPr lang="en-IN" sz="2600" baseline="-25000" dirty="0"/>
              <a:t>2</a:t>
            </a:r>
            <a:r>
              <a:rPr lang="en-IN" sz="2600" dirty="0"/>
              <a:t> ,......, </a:t>
            </a:r>
            <a:r>
              <a:rPr lang="en-IN" sz="2600" dirty="0" err="1"/>
              <a:t>T</a:t>
            </a:r>
            <a:r>
              <a:rPr lang="en-IN" sz="2600" baseline="-25000" dirty="0" err="1"/>
              <a:t>n</a:t>
            </a:r>
            <a:r>
              <a:rPr lang="en-IN" sz="2600" dirty="0"/>
              <a:t> , a serial log is of the form T</a:t>
            </a:r>
            <a:r>
              <a:rPr lang="en-IN" sz="2600" baseline="-25000" dirty="0"/>
              <a:t>i1</a:t>
            </a:r>
            <a:r>
              <a:rPr lang="en-IN" sz="2600" dirty="0"/>
              <a:t> T</a:t>
            </a:r>
            <a:r>
              <a:rPr lang="en-IN" sz="2600" baseline="-25000" dirty="0"/>
              <a:t>i2</a:t>
            </a:r>
            <a:r>
              <a:rPr lang="en-IN" sz="2600" dirty="0"/>
              <a:t> T</a:t>
            </a:r>
            <a:r>
              <a:rPr lang="en-IN" sz="2600" baseline="-25000" dirty="0"/>
              <a:t>in</a:t>
            </a:r>
            <a:r>
              <a:rPr lang="en-IN" sz="2600" dirty="0"/>
              <a:t> ,where i1,i2,....,in is a subset of T1.</a:t>
            </a:r>
            <a:r>
              <a:rPr lang="en-IN" sz="2600" baseline="-25000" dirty="0"/>
              <a:t>  </a:t>
            </a:r>
            <a:r>
              <a:rPr lang="en-IN" sz="2600" dirty="0"/>
              <a:t> </a:t>
            </a:r>
          </a:p>
          <a:p>
            <a:pPr algn="just"/>
            <a:endParaRPr lang="en-IN" sz="2600" baseline="-25000" dirty="0"/>
          </a:p>
          <a:p>
            <a:pPr algn="just"/>
            <a:r>
              <a:rPr lang="en-IN" sz="2600" baseline="-25000" dirty="0"/>
              <a:t> </a:t>
            </a:r>
            <a:r>
              <a:rPr lang="en-IN" sz="2600" dirty="0"/>
              <a:t> EXAMPLE : Log L2 of Fig. 19.3 (Actions from different transactions have not been interleaved)</a:t>
            </a:r>
            <a:endParaRPr lang="en-IN" sz="2600" baseline="-25000" dirty="0"/>
          </a:p>
          <a:p>
            <a:pPr algn="just"/>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19</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90" y="533817"/>
            <a:ext cx="10515600" cy="407607"/>
          </a:xfrm>
        </p:spPr>
        <p:txBody>
          <a:bodyPr/>
          <a:lstStyle/>
          <a:p>
            <a:r>
              <a:rPr lang="en-IN" sz="3200" dirty="0"/>
              <a:t>Syllabus</a:t>
            </a:r>
          </a:p>
        </p:txBody>
      </p:sp>
      <p:sp>
        <p:nvSpPr>
          <p:cNvPr id="3" name="Content Placeholder 2"/>
          <p:cNvSpPr>
            <a:spLocks noGrp="1"/>
          </p:cNvSpPr>
          <p:nvPr>
            <p:ph idx="1"/>
          </p:nvPr>
        </p:nvSpPr>
        <p:spPr>
          <a:xfrm>
            <a:off x="432285" y="1496290"/>
            <a:ext cx="10811814" cy="5014165"/>
          </a:xfrm>
        </p:spPr>
        <p:txBody>
          <a:bodyPr>
            <a:normAutofit/>
          </a:bodyPr>
          <a:lstStyle/>
          <a:p>
            <a:pPr algn="just">
              <a:buNone/>
            </a:pPr>
            <a:r>
              <a:rPr lang="en-US" sz="2800" b="1" dirty="0"/>
              <a:t>   </a:t>
            </a:r>
            <a:r>
              <a:rPr lang="en-IN" sz="2800" b="1" dirty="0"/>
              <a:t>Database Systems: </a:t>
            </a:r>
            <a:r>
              <a:rPr lang="en-IN" sz="2800" dirty="0"/>
              <a:t>Problem of Concurrency Control – </a:t>
            </a:r>
            <a:r>
              <a:rPr lang="en-IN" sz="2800" dirty="0" err="1"/>
              <a:t>Serializability</a:t>
            </a:r>
            <a:r>
              <a:rPr lang="en-IN" sz="2800" dirty="0"/>
              <a:t> – Basic Synchronization Primitives for Concurrency Control – Lock-Based Algorithms – Time-Stamped Based Algorithms – Optimistic Algorith</a:t>
            </a:r>
            <a:r>
              <a:rPr lang="en-IN" sz="2800" b="1" dirty="0"/>
              <a:t>ms.</a:t>
            </a:r>
            <a:endParaRPr lang="en-US" sz="2800" dirty="0"/>
          </a:p>
          <a:p>
            <a:endParaRPr lang="en-US" dirty="0"/>
          </a:p>
          <a:p>
            <a:endParaRPr lang="en-US" dirty="0"/>
          </a:p>
          <a:p>
            <a:pPr marL="457200" lvl="1" indent="0">
              <a:buNone/>
            </a:pPr>
            <a:r>
              <a:rPr lang="en-US" dirty="0">
                <a:solidFill>
                  <a:srgbClr val="FFFF00"/>
                </a:solidFill>
              </a:rPr>
              <a:t>(</a:t>
            </a:r>
            <a:r>
              <a:rPr lang="en-US" dirty="0" err="1">
                <a:solidFill>
                  <a:srgbClr val="FFFF00"/>
                </a:solidFill>
              </a:rPr>
              <a:t>Mukesh</a:t>
            </a:r>
            <a:r>
              <a:rPr lang="en-US" dirty="0">
                <a:solidFill>
                  <a:srgbClr val="FFFF00"/>
                </a:solidFill>
              </a:rPr>
              <a:t> </a:t>
            </a:r>
            <a:r>
              <a:rPr lang="en-US" dirty="0" err="1">
                <a:solidFill>
                  <a:srgbClr val="FFFF00"/>
                </a:solidFill>
              </a:rPr>
              <a:t>Singhal</a:t>
            </a:r>
            <a:r>
              <a:rPr lang="en-US" dirty="0">
                <a:solidFill>
                  <a:srgbClr val="FFFF00"/>
                </a:solidFill>
              </a:rPr>
              <a:t> and </a:t>
            </a:r>
            <a:r>
              <a:rPr lang="en-US" dirty="0" err="1">
                <a:solidFill>
                  <a:srgbClr val="FFFF00"/>
                </a:solidFill>
              </a:rPr>
              <a:t>Niranjan</a:t>
            </a:r>
            <a:r>
              <a:rPr lang="en-US" dirty="0">
                <a:solidFill>
                  <a:srgbClr val="FFFF00"/>
                </a:solidFill>
              </a:rPr>
              <a:t> G. Shivaratri, “</a:t>
            </a:r>
            <a:r>
              <a:rPr lang="en-US" b="1" i="1" dirty="0">
                <a:solidFill>
                  <a:srgbClr val="FFFF00"/>
                </a:solidFill>
              </a:rPr>
              <a:t>Advanced Concepts in Operating Systems </a:t>
            </a:r>
            <a:r>
              <a:rPr lang="en-US" dirty="0">
                <a:solidFill>
                  <a:srgbClr val="FFFF00"/>
                </a:solidFill>
              </a:rPr>
              <a:t>– Distributed, Database, and Multiprocessor Operating Systems”, Tata McGraw-Hill, 2001.)</a:t>
            </a:r>
            <a:endParaRPr lang="en-IN" dirty="0">
              <a:solidFill>
                <a:srgbClr val="FFFF00"/>
              </a:solidFill>
            </a:endParaRPr>
          </a:p>
          <a:p>
            <a:endParaRPr lang="en-IN"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2</a:t>
            </a:fld>
            <a:endParaRPr lang="en-IN"/>
          </a:p>
        </p:txBody>
      </p:sp>
    </p:spTree>
    <p:extLst>
      <p:ext uri="{BB962C8B-B14F-4D97-AF65-F5344CB8AC3E}">
        <p14:creationId xmlns:p14="http://schemas.microsoft.com/office/powerpoint/2010/main" val="1932833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Log Equivalence</a:t>
            </a:r>
          </a:p>
          <a:p>
            <a:pPr algn="just"/>
            <a:r>
              <a:rPr lang="en-IN" dirty="0"/>
              <a:t>Two logs are equivalent if all the transactions in both the logs see the same state of the database and leave the database in the same state after all the transactions are finished.</a:t>
            </a:r>
            <a:endParaRPr lang="en-IN" sz="2600" baseline="-25000" dirty="0"/>
          </a:p>
          <a:p>
            <a:pPr algn="just"/>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20</a:t>
            </a:fld>
            <a:endParaRPr lang="en-IN"/>
          </a:p>
        </p:txBody>
      </p:sp>
      <p:pic>
        <p:nvPicPr>
          <p:cNvPr id="2050" name="Picture 2"/>
          <p:cNvPicPr>
            <a:picLocks noChangeAspect="1" noChangeArrowheads="1"/>
          </p:cNvPicPr>
          <p:nvPr/>
        </p:nvPicPr>
        <p:blipFill>
          <a:blip r:embed="rId3"/>
          <a:srcRect/>
          <a:stretch>
            <a:fillRect/>
          </a:stretch>
        </p:blipFill>
        <p:spPr bwMode="auto">
          <a:xfrm>
            <a:off x="774902" y="2995698"/>
            <a:ext cx="10934040" cy="357135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Log Equivalence</a:t>
            </a:r>
          </a:p>
          <a:p>
            <a:pPr algn="just">
              <a:buNone/>
            </a:pPr>
            <a:endParaRPr lang="en-IN" sz="2800" b="1" dirty="0"/>
          </a:p>
          <a:p>
            <a:pPr algn="just"/>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21</a:t>
            </a:fld>
            <a:endParaRPr lang="en-IN"/>
          </a:p>
        </p:txBody>
      </p:sp>
      <p:pic>
        <p:nvPicPr>
          <p:cNvPr id="3075" name="Picture 3"/>
          <p:cNvPicPr>
            <a:picLocks noChangeAspect="1" noChangeArrowheads="1"/>
          </p:cNvPicPr>
          <p:nvPr/>
        </p:nvPicPr>
        <p:blipFill>
          <a:blip r:embed="rId3"/>
          <a:srcRect/>
          <a:stretch>
            <a:fillRect/>
          </a:stretch>
        </p:blipFill>
        <p:spPr bwMode="auto">
          <a:xfrm>
            <a:off x="726843" y="2024236"/>
            <a:ext cx="11193607" cy="3295909"/>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err="1"/>
              <a:t>Serializability</a:t>
            </a:r>
            <a:endParaRPr lang="en-IN" sz="3600" dirty="0"/>
          </a:p>
        </p:txBody>
      </p:sp>
      <p:sp>
        <p:nvSpPr>
          <p:cNvPr id="3" name="Content Placeholder 2"/>
          <p:cNvSpPr>
            <a:spLocks noGrp="1"/>
          </p:cNvSpPr>
          <p:nvPr>
            <p:ph idx="1"/>
          </p:nvPr>
        </p:nvSpPr>
        <p:spPr>
          <a:xfrm>
            <a:off x="541986" y="1197033"/>
            <a:ext cx="11278712" cy="5037512"/>
          </a:xfrm>
        </p:spPr>
        <p:txBody>
          <a:bodyPr>
            <a:normAutofit/>
          </a:bodyPr>
          <a:lstStyle/>
          <a:p>
            <a:pPr algn="just">
              <a:buNone/>
            </a:pPr>
            <a:r>
              <a:rPr lang="en-IN" sz="2800" b="1" dirty="0"/>
              <a:t>The </a:t>
            </a:r>
            <a:r>
              <a:rPr lang="en-IN" sz="2800" b="1" dirty="0" err="1"/>
              <a:t>SerializabilityTheorem</a:t>
            </a:r>
            <a:r>
              <a:rPr lang="en-IN" sz="2800" b="1" dirty="0"/>
              <a:t>:</a:t>
            </a:r>
          </a:p>
          <a:p>
            <a:pPr algn="just">
              <a:buNone/>
            </a:pPr>
            <a:r>
              <a:rPr lang="en-IN" sz="2800" b="1" dirty="0"/>
              <a:t>       “ A log L is </a:t>
            </a:r>
            <a:r>
              <a:rPr lang="en-IN" sz="2800" b="1" dirty="0" err="1"/>
              <a:t>serializable</a:t>
            </a:r>
            <a:r>
              <a:rPr lang="en-IN" sz="2800" b="1" dirty="0"/>
              <a:t> </a:t>
            </a:r>
            <a:r>
              <a:rPr lang="en-IN" sz="2800" b="1" dirty="0" err="1"/>
              <a:t>iff</a:t>
            </a:r>
            <a:r>
              <a:rPr lang="en-IN" sz="2800" b="1" dirty="0"/>
              <a:t> SG(L) is acyclic. “</a:t>
            </a:r>
          </a:p>
          <a:p>
            <a:pPr algn="just">
              <a:buNone/>
            </a:pPr>
            <a:endParaRPr lang="en-IN" sz="2800" b="1" dirty="0"/>
          </a:p>
          <a:p>
            <a:pPr algn="just"/>
            <a:r>
              <a:rPr lang="en-IN" sz="2800" b="1" dirty="0"/>
              <a:t>A serialization graph is constructed from a log.</a:t>
            </a:r>
          </a:p>
          <a:p>
            <a:pPr algn="just"/>
            <a:endParaRPr lang="en-IN" sz="2800" b="1" dirty="0"/>
          </a:p>
          <a:p>
            <a:pPr algn="just"/>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22</a:t>
            </a:fld>
            <a:endParaRPr lang="en-IN"/>
          </a:p>
        </p:txBody>
      </p:sp>
      <p:pic>
        <p:nvPicPr>
          <p:cNvPr id="4100" name="Picture 4"/>
          <p:cNvPicPr>
            <a:picLocks noChangeAspect="1" noChangeArrowheads="1"/>
          </p:cNvPicPr>
          <p:nvPr/>
        </p:nvPicPr>
        <p:blipFill>
          <a:blip r:embed="rId3"/>
          <a:srcRect/>
          <a:stretch>
            <a:fillRect/>
          </a:stretch>
        </p:blipFill>
        <p:spPr bwMode="auto">
          <a:xfrm>
            <a:off x="415636" y="3481215"/>
            <a:ext cx="11272059" cy="2786581"/>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6214" y="2129753"/>
            <a:ext cx="10515600" cy="1228302"/>
          </a:xfrm>
        </p:spPr>
        <p:txBody>
          <a:bodyPr/>
          <a:lstStyle/>
          <a:p>
            <a:r>
              <a:rPr lang="en-IN" sz="3600" dirty="0"/>
              <a:t>Basic Synchronization Primitives for Concurrency Control</a:t>
            </a:r>
          </a:p>
        </p:txBody>
      </p:sp>
      <p:sp>
        <p:nvSpPr>
          <p:cNvPr id="4" name="Slide Number Placeholder 3"/>
          <p:cNvSpPr>
            <a:spLocks noGrp="1"/>
          </p:cNvSpPr>
          <p:nvPr>
            <p:ph type="sldNum" sz="quarter" idx="12"/>
          </p:nvPr>
        </p:nvSpPr>
        <p:spPr/>
        <p:txBody>
          <a:bodyPr/>
          <a:lstStyle/>
          <a:p>
            <a:fld id="{0626A560-D43F-4E42-9E25-CE5313D6E885}" type="slidenum">
              <a:rPr lang="en-IN" smtClean="0"/>
              <a:pPr/>
              <a:t>23</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Basic Synchronization Primitives for Concurrency Control</a:t>
            </a:r>
          </a:p>
        </p:txBody>
      </p:sp>
      <p:sp>
        <p:nvSpPr>
          <p:cNvPr id="9" name="Subtitle 8"/>
          <p:cNvSpPr>
            <a:spLocks noGrp="1"/>
          </p:cNvSpPr>
          <p:nvPr>
            <p:ph type="subTitle" idx="1"/>
          </p:nvPr>
        </p:nvSpPr>
        <p:spPr>
          <a:xfrm>
            <a:off x="532015" y="1546167"/>
            <a:ext cx="11122429" cy="4671752"/>
          </a:xfrm>
        </p:spPr>
        <p:txBody>
          <a:bodyPr>
            <a:normAutofit/>
          </a:bodyPr>
          <a:lstStyle/>
          <a:p>
            <a:pPr algn="l" fontAlgn="base">
              <a:buFont typeface="Arial" pitchFamily="34" charset="0"/>
              <a:buChar char="•"/>
            </a:pPr>
            <a:r>
              <a:rPr lang="en-IN" b="1" dirty="0"/>
              <a:t> Concurrency</a:t>
            </a:r>
            <a:r>
              <a:rPr lang="en-IN" dirty="0"/>
              <a:t> is the execution of the multiple instruction sequences at the same time. </a:t>
            </a:r>
          </a:p>
          <a:p>
            <a:pPr algn="l" fontAlgn="base">
              <a:buFont typeface="Arial" pitchFamily="34" charset="0"/>
              <a:buChar char="•"/>
            </a:pPr>
            <a:r>
              <a:rPr lang="en-IN" dirty="0"/>
              <a:t> It happens in the operating system when there are several process threads running in parallel. </a:t>
            </a:r>
          </a:p>
          <a:p>
            <a:pPr algn="l" fontAlgn="base">
              <a:buFont typeface="Arial" pitchFamily="34" charset="0"/>
              <a:buChar char="•"/>
            </a:pPr>
            <a:r>
              <a:rPr lang="en-IN" dirty="0"/>
              <a:t> The running process threads always communicate with each other through shared memory or message passing. </a:t>
            </a:r>
          </a:p>
          <a:p>
            <a:pPr algn="l" fontAlgn="base">
              <a:buFont typeface="Arial" pitchFamily="34" charset="0"/>
              <a:buChar char="•"/>
            </a:pPr>
            <a:r>
              <a:rPr lang="en-IN" dirty="0"/>
              <a:t> Concurrency results in sharing of resources result in problems like deadlocks and resources starvation.</a:t>
            </a:r>
          </a:p>
          <a:p>
            <a:pPr algn="l" fontAlgn="base">
              <a:buFont typeface="Arial" pitchFamily="34" charset="0"/>
              <a:buChar char="•"/>
            </a:pPr>
            <a:r>
              <a:rPr lang="en-IN" dirty="0"/>
              <a:t> It helps in techniques like coordinating execution of processes, memory allocation and execution scheduling for maximizing throughput.</a:t>
            </a:r>
          </a:p>
          <a:p>
            <a:pPr algn="l"/>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24</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Basic Synchronization Primitives for Concurrency Control</a:t>
            </a:r>
          </a:p>
        </p:txBody>
      </p:sp>
      <p:sp>
        <p:nvSpPr>
          <p:cNvPr id="9" name="Subtitle 8"/>
          <p:cNvSpPr>
            <a:spLocks noGrp="1"/>
          </p:cNvSpPr>
          <p:nvPr>
            <p:ph type="subTitle" idx="1"/>
          </p:nvPr>
        </p:nvSpPr>
        <p:spPr>
          <a:xfrm>
            <a:off x="532015" y="1546167"/>
            <a:ext cx="11122429" cy="4671752"/>
          </a:xfrm>
        </p:spPr>
        <p:txBody>
          <a:bodyPr>
            <a:normAutofit/>
          </a:bodyPr>
          <a:lstStyle/>
          <a:p>
            <a:pPr algn="l" fontAlgn="base"/>
            <a:r>
              <a:rPr lang="en-IN" b="1" dirty="0"/>
              <a:t> Principles of Concurrency :</a:t>
            </a:r>
            <a:br>
              <a:rPr lang="en-IN" dirty="0"/>
            </a:br>
            <a:endParaRPr lang="en-IN" dirty="0"/>
          </a:p>
          <a:p>
            <a:pPr algn="l" fontAlgn="base">
              <a:buFont typeface="Arial" pitchFamily="34" charset="0"/>
              <a:buChar char="•"/>
            </a:pPr>
            <a:r>
              <a:rPr lang="en-IN" dirty="0"/>
              <a:t> Both interleaved and overlapped processes can be viewed as examples of concurrent processes, they both present the same problems.</a:t>
            </a:r>
          </a:p>
          <a:p>
            <a:pPr algn="l" fontAlgn="base">
              <a:buFont typeface="Arial" pitchFamily="34" charset="0"/>
              <a:buChar char="•"/>
            </a:pPr>
            <a:endParaRPr lang="en-IN" dirty="0"/>
          </a:p>
          <a:p>
            <a:pPr algn="l" fontAlgn="base">
              <a:buFont typeface="Arial" pitchFamily="34" charset="0"/>
              <a:buChar char="•"/>
            </a:pPr>
            <a:r>
              <a:rPr lang="en-IN" dirty="0"/>
              <a:t> The relative speed of execution cannot be predicted. </a:t>
            </a:r>
          </a:p>
          <a:p>
            <a:pPr algn="l" fontAlgn="base">
              <a:buFont typeface="Arial" pitchFamily="34" charset="0"/>
              <a:buChar char="•"/>
            </a:pPr>
            <a:r>
              <a:rPr lang="en-IN" dirty="0"/>
              <a:t> It depends on the following:</a:t>
            </a:r>
          </a:p>
          <a:p>
            <a:pPr lvl="2" algn="l" fontAlgn="base">
              <a:buFont typeface="Arial" pitchFamily="34" charset="0"/>
              <a:buChar char="•"/>
            </a:pPr>
            <a:r>
              <a:rPr lang="en-IN" sz="2400" dirty="0"/>
              <a:t>The activities of other processes</a:t>
            </a:r>
          </a:p>
          <a:p>
            <a:pPr lvl="2" algn="l" fontAlgn="base">
              <a:buFont typeface="Arial" pitchFamily="34" charset="0"/>
              <a:buChar char="•"/>
            </a:pPr>
            <a:r>
              <a:rPr lang="en-IN" sz="2400" dirty="0"/>
              <a:t>The way operating system handles interrupts</a:t>
            </a:r>
          </a:p>
          <a:p>
            <a:pPr lvl="2" algn="l" fontAlgn="base">
              <a:buFont typeface="Arial" pitchFamily="34" charset="0"/>
              <a:buChar char="•"/>
            </a:pPr>
            <a:r>
              <a:rPr lang="en-IN" sz="2400" dirty="0"/>
              <a:t>The scheduling policies of the operating system</a:t>
            </a:r>
          </a:p>
          <a:p>
            <a:pPr algn="l"/>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25</a:t>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Basic Synchronization Primitives for Concurrency Control</a:t>
            </a:r>
          </a:p>
        </p:txBody>
      </p:sp>
      <p:sp>
        <p:nvSpPr>
          <p:cNvPr id="9" name="Subtitle 8"/>
          <p:cNvSpPr>
            <a:spLocks noGrp="1"/>
          </p:cNvSpPr>
          <p:nvPr>
            <p:ph type="subTitle" idx="1"/>
          </p:nvPr>
        </p:nvSpPr>
        <p:spPr>
          <a:xfrm>
            <a:off x="532015" y="1546167"/>
            <a:ext cx="11122429" cy="4671752"/>
          </a:xfrm>
        </p:spPr>
        <p:txBody>
          <a:bodyPr>
            <a:normAutofit/>
          </a:bodyPr>
          <a:lstStyle/>
          <a:p>
            <a:pPr algn="l" fontAlgn="base"/>
            <a:r>
              <a:rPr lang="en-IN" b="1" dirty="0"/>
              <a:t>Problems in Concurrency :</a:t>
            </a:r>
          </a:p>
          <a:p>
            <a:pPr marL="631825" algn="l" fontAlgn="base">
              <a:buFont typeface="Arial" pitchFamily="34" charset="0"/>
              <a:buChar char="•"/>
            </a:pPr>
            <a:r>
              <a:rPr lang="en-IN" b="1" dirty="0"/>
              <a:t>	Sharing global resources</a:t>
            </a:r>
          </a:p>
          <a:p>
            <a:pPr marL="631825" algn="l" fontAlgn="base">
              <a:buFont typeface="Arial" pitchFamily="34" charset="0"/>
              <a:buChar char="•"/>
            </a:pPr>
            <a:r>
              <a:rPr lang="en-IN" b="1" dirty="0"/>
              <a:t>   Optimal allocation of resources </a:t>
            </a:r>
          </a:p>
          <a:p>
            <a:pPr marL="631825" algn="l" fontAlgn="base">
              <a:buFont typeface="Arial" pitchFamily="34" charset="0"/>
              <a:buChar char="•"/>
            </a:pPr>
            <a:r>
              <a:rPr lang="en-IN" b="1" dirty="0"/>
              <a:t>   Locating programming errors </a:t>
            </a:r>
          </a:p>
          <a:p>
            <a:pPr marL="631825" algn="l" fontAlgn="base">
              <a:buFont typeface="Arial" pitchFamily="34" charset="0"/>
              <a:buChar char="•"/>
            </a:pPr>
            <a:r>
              <a:rPr lang="en-IN" b="1" dirty="0"/>
              <a:t>   Locking the channel</a:t>
            </a: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26</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Concurrency Control Algorithms</a:t>
            </a:r>
          </a:p>
        </p:txBody>
      </p:sp>
      <p:sp>
        <p:nvSpPr>
          <p:cNvPr id="9" name="Subtitle 8"/>
          <p:cNvSpPr>
            <a:spLocks noGrp="1"/>
          </p:cNvSpPr>
          <p:nvPr>
            <p:ph type="subTitle" idx="1"/>
          </p:nvPr>
        </p:nvSpPr>
        <p:spPr>
          <a:xfrm>
            <a:off x="532015" y="1546167"/>
            <a:ext cx="11122429" cy="4671752"/>
          </a:xfrm>
        </p:spPr>
        <p:txBody>
          <a:bodyPr>
            <a:normAutofit/>
          </a:bodyPr>
          <a:lstStyle/>
          <a:p>
            <a:pPr marL="266700" algn="l" fontAlgn="base">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27</a:t>
            </a:fld>
            <a:endParaRPr lang="en-IN"/>
          </a:p>
        </p:txBody>
      </p:sp>
      <p:pic>
        <p:nvPicPr>
          <p:cNvPr id="5123" name="Picture 3"/>
          <p:cNvPicPr>
            <a:picLocks noChangeAspect="1" noChangeArrowheads="1"/>
          </p:cNvPicPr>
          <p:nvPr/>
        </p:nvPicPr>
        <p:blipFill>
          <a:blip r:embed="rId2"/>
          <a:srcRect/>
          <a:stretch>
            <a:fillRect/>
          </a:stretch>
        </p:blipFill>
        <p:spPr bwMode="auto">
          <a:xfrm>
            <a:off x="671599" y="1626869"/>
            <a:ext cx="11102778" cy="294513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Basic Synchronization Primitives</a:t>
            </a:r>
          </a:p>
        </p:txBody>
      </p:sp>
      <p:sp>
        <p:nvSpPr>
          <p:cNvPr id="9" name="Subtitle 8"/>
          <p:cNvSpPr>
            <a:spLocks noGrp="1"/>
          </p:cNvSpPr>
          <p:nvPr>
            <p:ph type="subTitle" idx="1"/>
          </p:nvPr>
        </p:nvSpPr>
        <p:spPr>
          <a:xfrm>
            <a:off x="532015" y="1546167"/>
            <a:ext cx="11122429" cy="4671752"/>
          </a:xfrm>
        </p:spPr>
        <p:txBody>
          <a:bodyPr>
            <a:normAutofit/>
          </a:bodyPr>
          <a:lstStyle/>
          <a:p>
            <a:pPr marL="266700" algn="l" fontAlgn="base">
              <a:buFont typeface="Arial" pitchFamily="34" charset="0"/>
              <a:buChar char="•"/>
            </a:pPr>
            <a:r>
              <a:rPr lang="en-IN" dirty="0"/>
              <a:t> LOCKS</a:t>
            </a:r>
          </a:p>
          <a:p>
            <a:pPr marL="266700" algn="l" fontAlgn="base">
              <a:buFont typeface="Arial" pitchFamily="34" charset="0"/>
              <a:buChar char="•"/>
            </a:pPr>
            <a:r>
              <a:rPr lang="en-IN" dirty="0"/>
              <a:t>TIMESTAMPS</a:t>
            </a:r>
          </a:p>
        </p:txBody>
      </p:sp>
      <p:sp>
        <p:nvSpPr>
          <p:cNvPr id="3" name="Slide Number Placeholder 2"/>
          <p:cNvSpPr>
            <a:spLocks noGrp="1"/>
          </p:cNvSpPr>
          <p:nvPr>
            <p:ph type="sldNum" sz="quarter" idx="12"/>
          </p:nvPr>
        </p:nvSpPr>
        <p:spPr/>
        <p:txBody>
          <a:bodyPr/>
          <a:lstStyle/>
          <a:p>
            <a:fld id="{0626A560-D43F-4E42-9E25-CE5313D6E885}" type="slidenum">
              <a:rPr lang="en-IN" smtClean="0"/>
              <a:pPr/>
              <a:t>28</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Basic Synchronization Primitives</a:t>
            </a:r>
          </a:p>
        </p:txBody>
      </p:sp>
      <p:sp>
        <p:nvSpPr>
          <p:cNvPr id="9" name="Subtitle 8"/>
          <p:cNvSpPr>
            <a:spLocks noGrp="1"/>
          </p:cNvSpPr>
          <p:nvPr>
            <p:ph type="subTitle" idx="1"/>
          </p:nvPr>
        </p:nvSpPr>
        <p:spPr>
          <a:xfrm>
            <a:off x="532015" y="1546166"/>
            <a:ext cx="11122429" cy="4904509"/>
          </a:xfrm>
        </p:spPr>
        <p:txBody>
          <a:bodyPr>
            <a:normAutofit fontScale="92500" lnSpcReduction="20000"/>
          </a:bodyPr>
          <a:lstStyle/>
          <a:p>
            <a:pPr marL="266700" algn="just" fontAlgn="base">
              <a:lnSpc>
                <a:spcPct val="110000"/>
              </a:lnSpc>
              <a:buFont typeface="Arial" pitchFamily="34" charset="0"/>
              <a:buChar char="•"/>
            </a:pPr>
            <a:r>
              <a:rPr lang="en-IN" b="1" dirty="0"/>
              <a:t> LOCKS</a:t>
            </a:r>
          </a:p>
          <a:p>
            <a:pPr marL="723900" lvl="1" algn="just" fontAlgn="base">
              <a:lnSpc>
                <a:spcPct val="110000"/>
              </a:lnSpc>
              <a:buFont typeface="Arial" pitchFamily="34" charset="0"/>
              <a:buChar char="•"/>
            </a:pPr>
            <a:endParaRPr lang="en-IN" sz="2400" dirty="0"/>
          </a:p>
          <a:p>
            <a:pPr marL="723900" lvl="1" algn="just" fontAlgn="base">
              <a:lnSpc>
                <a:spcPct val="110000"/>
              </a:lnSpc>
              <a:buFont typeface="Arial" pitchFamily="34" charset="0"/>
              <a:buChar char="•"/>
            </a:pPr>
            <a:r>
              <a:rPr lang="en-IN" sz="2400" dirty="0"/>
              <a:t>Each data object has a lock associated with it.</a:t>
            </a:r>
          </a:p>
          <a:p>
            <a:pPr marL="723900" lvl="1" algn="just" fontAlgn="base">
              <a:lnSpc>
                <a:spcPct val="110000"/>
              </a:lnSpc>
              <a:buFont typeface="Arial" pitchFamily="34" charset="0"/>
              <a:buChar char="•"/>
            </a:pPr>
            <a:r>
              <a:rPr lang="en-IN" sz="2400" dirty="0"/>
              <a:t> A transaction can request, hold, or release the lock on a data object.</a:t>
            </a:r>
          </a:p>
          <a:p>
            <a:pPr marL="723900" lvl="1" algn="just" fontAlgn="base">
              <a:lnSpc>
                <a:spcPct val="110000"/>
              </a:lnSpc>
              <a:buFont typeface="Arial" pitchFamily="34" charset="0"/>
              <a:buChar char="•"/>
            </a:pPr>
            <a:r>
              <a:rPr lang="en-IN" sz="2400" dirty="0"/>
              <a:t> When a transaction holds a lock, the transaction is said to have locked the corresponding data object.</a:t>
            </a:r>
          </a:p>
          <a:p>
            <a:pPr marL="723900" lvl="1" algn="just" fontAlgn="base">
              <a:lnSpc>
                <a:spcPct val="110000"/>
              </a:lnSpc>
              <a:buFont typeface="Arial" pitchFamily="34" charset="0"/>
              <a:buChar char="•"/>
            </a:pPr>
            <a:r>
              <a:rPr lang="en-IN" sz="2400" dirty="0"/>
              <a:t> A transaction can lock a data object in two modes: </a:t>
            </a:r>
            <a:r>
              <a:rPr lang="en-IN" sz="2400" dirty="0">
                <a:solidFill>
                  <a:srgbClr val="FFFF00"/>
                </a:solidFill>
              </a:rPr>
              <a:t>Exclusive and Shared</a:t>
            </a:r>
            <a:r>
              <a:rPr lang="en-IN" sz="2400" dirty="0"/>
              <a:t>.</a:t>
            </a:r>
          </a:p>
          <a:p>
            <a:pPr marL="723900" lvl="1" algn="just" fontAlgn="base">
              <a:lnSpc>
                <a:spcPct val="110000"/>
              </a:lnSpc>
              <a:buFont typeface="Arial" pitchFamily="34" charset="0"/>
              <a:buChar char="•"/>
            </a:pPr>
            <a:r>
              <a:rPr lang="en-IN" sz="2400" dirty="0"/>
              <a:t> If a transaction has locked a data object in exclusive mode, no other transaction can concurrently lock it in any mode.</a:t>
            </a:r>
          </a:p>
          <a:p>
            <a:pPr marL="723900" lvl="1" algn="just" fontAlgn="base">
              <a:lnSpc>
                <a:spcPct val="110000"/>
              </a:lnSpc>
              <a:buFont typeface="Arial" pitchFamily="34" charset="0"/>
              <a:buChar char="•"/>
            </a:pPr>
            <a:r>
              <a:rPr lang="en-IN" sz="2400" dirty="0"/>
              <a:t> If a transaction has locked a data object in shared mode, other transactions can concurrently lock it but only in shared mode.</a:t>
            </a:r>
          </a:p>
          <a:p>
            <a:pPr marL="723900" lvl="1" algn="just" fontAlgn="base">
              <a:lnSpc>
                <a:spcPct val="110000"/>
              </a:lnSpc>
              <a:buFont typeface="Arial" pitchFamily="34" charset="0"/>
              <a:buChar char="•"/>
            </a:pPr>
            <a:r>
              <a:rPr lang="en-IN" sz="2400" dirty="0"/>
              <a:t> By locking data objects, a transaction ensures that the locked data objects are inaccessible to other transactions.</a:t>
            </a:r>
          </a:p>
          <a:p>
            <a:pPr marL="723900" lvl="1" algn="l" fontAlgn="base">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29</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6214" y="2129753"/>
            <a:ext cx="10515600" cy="1228302"/>
          </a:xfrm>
        </p:spPr>
        <p:txBody>
          <a:bodyPr/>
          <a:lstStyle/>
          <a:p>
            <a:r>
              <a:rPr lang="en-IN" sz="3600" dirty="0"/>
              <a:t>Database Systems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Basic Synchronization Primitives</a:t>
            </a:r>
          </a:p>
        </p:txBody>
      </p:sp>
      <p:sp>
        <p:nvSpPr>
          <p:cNvPr id="9" name="Subtitle 8"/>
          <p:cNvSpPr>
            <a:spLocks noGrp="1"/>
          </p:cNvSpPr>
          <p:nvPr>
            <p:ph type="subTitle" idx="1"/>
          </p:nvPr>
        </p:nvSpPr>
        <p:spPr>
          <a:xfrm>
            <a:off x="532015" y="1546167"/>
            <a:ext cx="11122429" cy="4671752"/>
          </a:xfrm>
        </p:spPr>
        <p:txBody>
          <a:bodyPr>
            <a:normAutofit/>
          </a:bodyPr>
          <a:lstStyle/>
          <a:p>
            <a:pPr marL="266700" algn="l" fontAlgn="base">
              <a:buFont typeface="Arial" pitchFamily="34" charset="0"/>
              <a:buChar char="•"/>
            </a:pPr>
            <a:r>
              <a:rPr lang="en-IN" b="1" dirty="0"/>
              <a:t> TIMESTAMPS</a:t>
            </a:r>
          </a:p>
          <a:p>
            <a:pPr marL="723900" lvl="1" algn="just" fontAlgn="base">
              <a:buFont typeface="Arial" pitchFamily="34" charset="0"/>
              <a:buChar char="•"/>
            </a:pPr>
            <a:endParaRPr lang="en-IN" sz="2400" dirty="0"/>
          </a:p>
          <a:p>
            <a:pPr marL="723900" lvl="1" algn="just" fontAlgn="base">
              <a:buFont typeface="Arial" pitchFamily="34" charset="0"/>
              <a:buChar char="•"/>
            </a:pPr>
            <a:r>
              <a:rPr lang="en-IN" sz="2400" dirty="0"/>
              <a:t> A unique number that is assigned to a transaction or a data object.</a:t>
            </a:r>
          </a:p>
          <a:p>
            <a:pPr marL="723900" lvl="1" algn="just" fontAlgn="base">
              <a:buFont typeface="Arial" pitchFamily="34" charset="0"/>
              <a:buChar char="•"/>
            </a:pPr>
            <a:r>
              <a:rPr lang="en-IN" sz="2400" dirty="0"/>
              <a:t> Timestamps are commonly generated according to Lamport’s Scheme.</a:t>
            </a:r>
          </a:p>
          <a:p>
            <a:pPr marL="723900" lvl="1" algn="just" fontAlgn="base">
              <a:buFont typeface="Arial" pitchFamily="34" charset="0"/>
              <a:buChar char="•"/>
            </a:pPr>
            <a:r>
              <a:rPr lang="en-IN" sz="2400" dirty="0"/>
              <a:t> Timestamps have two properties:</a:t>
            </a:r>
          </a:p>
          <a:p>
            <a:pPr marL="1181100" lvl="2" algn="just" fontAlgn="base">
              <a:buFont typeface="Arial" pitchFamily="34" charset="0"/>
              <a:buChar char="•"/>
            </a:pPr>
            <a:r>
              <a:rPr lang="en-IN" sz="2400" dirty="0">
                <a:solidFill>
                  <a:srgbClr val="FFFF00"/>
                </a:solidFill>
              </a:rPr>
              <a:t> Uniqueness</a:t>
            </a:r>
          </a:p>
          <a:p>
            <a:pPr marL="1638300" lvl="3" algn="just" fontAlgn="base">
              <a:buFont typeface="Arial" pitchFamily="34" charset="0"/>
              <a:buChar char="•"/>
            </a:pPr>
            <a:r>
              <a:rPr lang="en-IN" sz="2400" dirty="0"/>
              <a:t>They are unique system wide.</a:t>
            </a:r>
          </a:p>
          <a:p>
            <a:pPr marL="1181100" lvl="2" algn="just" fontAlgn="base">
              <a:buFont typeface="Arial" pitchFamily="34" charset="0"/>
              <a:buChar char="•"/>
            </a:pPr>
            <a:r>
              <a:rPr lang="en-IN" sz="2400" dirty="0"/>
              <a:t> </a:t>
            </a:r>
            <a:r>
              <a:rPr lang="en-IN" sz="2400" dirty="0">
                <a:solidFill>
                  <a:srgbClr val="FFFF00"/>
                </a:solidFill>
              </a:rPr>
              <a:t>Monotonicity</a:t>
            </a:r>
          </a:p>
          <a:p>
            <a:pPr marL="1638300" lvl="3" algn="just" fontAlgn="base">
              <a:buFont typeface="Arial" pitchFamily="34" charset="0"/>
              <a:buChar char="•"/>
            </a:pPr>
            <a:r>
              <a:rPr lang="en-IN" sz="2400" dirty="0"/>
              <a:t>The value of timestamp increases with time.</a:t>
            </a:r>
          </a:p>
          <a:p>
            <a:pPr marL="806450" lvl="3" algn="just" fontAlgn="base">
              <a:buFont typeface="Arial" pitchFamily="34" charset="0"/>
              <a:buChar char="•"/>
            </a:pPr>
            <a:r>
              <a:rPr lang="en-IN" sz="2400" dirty="0"/>
              <a:t>Timestamps allow us to place a total ordering on the transactions of a distributed database system by simply ordering the transactions by their timestamps.</a:t>
            </a:r>
          </a:p>
          <a:p>
            <a:pPr marL="806450" lvl="3" algn="l" fontAlgn="base">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30</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6214" y="2129753"/>
            <a:ext cx="10515600" cy="1228302"/>
          </a:xfrm>
        </p:spPr>
        <p:txBody>
          <a:bodyPr/>
          <a:lstStyle/>
          <a:p>
            <a:r>
              <a:rPr lang="en-IN" sz="3600" dirty="0"/>
              <a:t>Lock-Based Algorithms </a:t>
            </a:r>
          </a:p>
        </p:txBody>
      </p:sp>
      <p:sp>
        <p:nvSpPr>
          <p:cNvPr id="4" name="Slide Number Placeholder 3"/>
          <p:cNvSpPr>
            <a:spLocks noGrp="1"/>
          </p:cNvSpPr>
          <p:nvPr>
            <p:ph type="sldNum" sz="quarter" idx="12"/>
          </p:nvPr>
        </p:nvSpPr>
        <p:spPr/>
        <p:txBody>
          <a:bodyPr/>
          <a:lstStyle/>
          <a:p>
            <a:fld id="{0626A560-D43F-4E42-9E25-CE5313D6E885}" type="slidenum">
              <a:rPr lang="en-IN" smtClean="0"/>
              <a:pPr/>
              <a:t>31</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546167"/>
            <a:ext cx="11122429" cy="4671752"/>
          </a:xfrm>
        </p:spPr>
        <p:txBody>
          <a:bodyPr>
            <a:normAutofit/>
          </a:bodyPr>
          <a:lstStyle/>
          <a:p>
            <a:pPr marL="266700" algn="just" fontAlgn="base">
              <a:buFont typeface="Arial" pitchFamily="34" charset="0"/>
              <a:buChar char="•"/>
            </a:pPr>
            <a:r>
              <a:rPr lang="en-IN" dirty="0"/>
              <a:t> In lock based concurrency control algorithms, a transaction must lock a data object before accessing it.</a:t>
            </a:r>
          </a:p>
          <a:p>
            <a:pPr marL="266700" algn="just" fontAlgn="base">
              <a:buFont typeface="Arial" pitchFamily="34" charset="0"/>
              <a:buChar char="•"/>
            </a:pPr>
            <a:r>
              <a:rPr lang="en-IN" dirty="0"/>
              <a:t> In a locking environment, a transaction T is a sequence {a</a:t>
            </a:r>
            <a:r>
              <a:rPr lang="en-IN" baseline="-25000" dirty="0"/>
              <a:t>1 </a:t>
            </a:r>
            <a:r>
              <a:rPr lang="en-IN" dirty="0"/>
              <a:t>(d</a:t>
            </a:r>
            <a:r>
              <a:rPr lang="en-IN" baseline="-25000" dirty="0"/>
              <a:t>1</a:t>
            </a:r>
            <a:r>
              <a:rPr lang="en-IN" dirty="0"/>
              <a:t>), a</a:t>
            </a:r>
            <a:r>
              <a:rPr lang="en-IN" baseline="-25000" dirty="0"/>
              <a:t>2 </a:t>
            </a:r>
            <a:r>
              <a:rPr lang="en-IN" dirty="0"/>
              <a:t>(d</a:t>
            </a:r>
            <a:r>
              <a:rPr lang="en-IN" baseline="-25000" dirty="0"/>
              <a:t>2</a:t>
            </a:r>
            <a:r>
              <a:rPr lang="en-IN" dirty="0"/>
              <a:t>), ...., a</a:t>
            </a:r>
            <a:r>
              <a:rPr lang="en-IN" baseline="-25000" dirty="0"/>
              <a:t>n </a:t>
            </a:r>
            <a:r>
              <a:rPr lang="en-IN" dirty="0"/>
              <a:t>(d</a:t>
            </a:r>
            <a:r>
              <a:rPr lang="en-IN" baseline="-25000" dirty="0"/>
              <a:t>n</a:t>
            </a:r>
            <a:r>
              <a:rPr lang="en-IN" dirty="0"/>
              <a:t>)} of n actions, where a</a:t>
            </a:r>
            <a:r>
              <a:rPr lang="en-IN" baseline="-25000" dirty="0"/>
              <a:t>i  </a:t>
            </a:r>
            <a:r>
              <a:rPr lang="en-IN" dirty="0"/>
              <a:t>is the operation performed in the ith action and the d</a:t>
            </a:r>
            <a:r>
              <a:rPr lang="en-IN" baseline="-25000" dirty="0"/>
              <a:t>i </a:t>
            </a:r>
            <a:r>
              <a:rPr lang="en-IN" dirty="0"/>
              <a:t>is the data object acted upon in ith action.</a:t>
            </a:r>
          </a:p>
          <a:p>
            <a:pPr marL="266700" algn="just" fontAlgn="base">
              <a:buFont typeface="Arial" pitchFamily="34" charset="0"/>
              <a:buChar char="•"/>
            </a:pPr>
            <a:r>
              <a:rPr lang="en-IN" dirty="0"/>
              <a:t> Lock and Unlock are also permissible actions in locking algorithms.</a:t>
            </a:r>
          </a:p>
          <a:p>
            <a:pPr marL="266700" algn="just" fontAlgn="base">
              <a:buFont typeface="Arial" pitchFamily="34" charset="0"/>
              <a:buChar char="•"/>
            </a:pPr>
            <a:r>
              <a:rPr lang="en-IN" dirty="0"/>
              <a:t> A transaction can lock a data object d</a:t>
            </a:r>
            <a:r>
              <a:rPr lang="en-IN" baseline="-25000" dirty="0"/>
              <a:t>i</a:t>
            </a:r>
            <a:r>
              <a:rPr lang="en-IN" dirty="0"/>
              <a:t> with a </a:t>
            </a:r>
            <a:r>
              <a:rPr lang="en-IN" b="1" i="1" dirty="0">
                <a:solidFill>
                  <a:srgbClr val="FFFF00"/>
                </a:solidFill>
              </a:rPr>
              <a:t>“lock(d</a:t>
            </a:r>
            <a:r>
              <a:rPr lang="en-IN" b="1" i="1" baseline="-25000" dirty="0">
                <a:solidFill>
                  <a:srgbClr val="FFFF00"/>
                </a:solidFill>
              </a:rPr>
              <a:t>i</a:t>
            </a:r>
            <a:r>
              <a:rPr lang="en-IN" b="1" i="1" dirty="0">
                <a:solidFill>
                  <a:srgbClr val="FFFF00"/>
                </a:solidFill>
              </a:rPr>
              <a:t>)” </a:t>
            </a:r>
            <a:r>
              <a:rPr lang="en-IN" dirty="0"/>
              <a:t>action  and can unlock it by an </a:t>
            </a:r>
            <a:r>
              <a:rPr lang="en-IN" b="1" i="1" dirty="0">
                <a:solidFill>
                  <a:srgbClr val="FFFF00"/>
                </a:solidFill>
              </a:rPr>
              <a:t>“unlock(d</a:t>
            </a:r>
            <a:r>
              <a:rPr lang="en-IN" b="1" i="1" baseline="-25000" dirty="0">
                <a:solidFill>
                  <a:srgbClr val="FFFF00"/>
                </a:solidFill>
              </a:rPr>
              <a:t>i</a:t>
            </a:r>
            <a:r>
              <a:rPr lang="en-IN" b="1" i="1" dirty="0">
                <a:solidFill>
                  <a:srgbClr val="FFFF00"/>
                </a:solidFill>
              </a:rPr>
              <a:t>)” </a:t>
            </a:r>
            <a:r>
              <a:rPr lang="en-IN" dirty="0"/>
              <a:t>action.</a:t>
            </a:r>
          </a:p>
          <a:p>
            <a:pPr marL="266700" algn="just" fontAlgn="base">
              <a:buFont typeface="Arial" pitchFamily="34" charset="0"/>
              <a:buChar char="•"/>
            </a:pPr>
            <a:r>
              <a:rPr lang="en-IN" dirty="0"/>
              <a:t>  A log that results from an execution where a transaction attempting to lock an already locked data object waits, is referred to as </a:t>
            </a:r>
            <a:r>
              <a:rPr lang="en-IN" dirty="0">
                <a:solidFill>
                  <a:srgbClr val="FFFF00"/>
                </a:solidFill>
              </a:rPr>
              <a:t>a </a:t>
            </a:r>
            <a:r>
              <a:rPr lang="en-IN" b="1" dirty="0">
                <a:solidFill>
                  <a:srgbClr val="FFFF00"/>
                </a:solidFill>
              </a:rPr>
              <a:t>legal log</a:t>
            </a:r>
            <a:r>
              <a:rPr lang="en-IN" dirty="0"/>
              <a:t>.</a:t>
            </a:r>
          </a:p>
        </p:txBody>
      </p:sp>
      <p:sp>
        <p:nvSpPr>
          <p:cNvPr id="3" name="Slide Number Placeholder 2"/>
          <p:cNvSpPr>
            <a:spLocks noGrp="1"/>
          </p:cNvSpPr>
          <p:nvPr>
            <p:ph type="sldNum" sz="quarter" idx="12"/>
          </p:nvPr>
        </p:nvSpPr>
        <p:spPr/>
        <p:txBody>
          <a:bodyPr/>
          <a:lstStyle/>
          <a:p>
            <a:fld id="{0626A560-D43F-4E42-9E25-CE5313D6E885}" type="slidenum">
              <a:rPr lang="en-IN" smtClean="0"/>
              <a:pPr/>
              <a:t>32</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546167"/>
            <a:ext cx="11122429" cy="4671752"/>
          </a:xfrm>
        </p:spPr>
        <p:txBody>
          <a:bodyPr>
            <a:normAutofit/>
          </a:bodyPr>
          <a:lstStyle/>
          <a:p>
            <a:pPr marL="266700" algn="l" fontAlgn="base">
              <a:lnSpc>
                <a:spcPct val="100000"/>
              </a:lnSpc>
              <a:buFont typeface="Arial" pitchFamily="34" charset="0"/>
              <a:buChar char="•"/>
            </a:pPr>
            <a:r>
              <a:rPr lang="en-IN" dirty="0"/>
              <a:t> A transaction is well-formed if it</a:t>
            </a:r>
          </a:p>
          <a:p>
            <a:pPr marL="723900" lvl="1" algn="l" fontAlgn="base">
              <a:lnSpc>
                <a:spcPct val="100000"/>
              </a:lnSpc>
              <a:buFont typeface="Arial" pitchFamily="34" charset="0"/>
              <a:buChar char="•"/>
            </a:pPr>
            <a:r>
              <a:rPr lang="en-IN" sz="2400" dirty="0"/>
              <a:t>  Locks a data object before accessing it.</a:t>
            </a:r>
          </a:p>
          <a:p>
            <a:pPr marL="723900" lvl="1" algn="l" fontAlgn="base">
              <a:lnSpc>
                <a:spcPct val="100000"/>
              </a:lnSpc>
              <a:buFont typeface="Arial" pitchFamily="34" charset="0"/>
              <a:buChar char="•"/>
            </a:pPr>
            <a:r>
              <a:rPr lang="en-IN" sz="2400" dirty="0"/>
              <a:t>  Does not lock a data object more than once, and</a:t>
            </a:r>
          </a:p>
          <a:p>
            <a:pPr marL="723900" lvl="1" algn="l" fontAlgn="base">
              <a:lnSpc>
                <a:spcPct val="100000"/>
              </a:lnSpc>
              <a:buFont typeface="Arial" pitchFamily="34" charset="0"/>
              <a:buChar char="•"/>
            </a:pPr>
            <a:r>
              <a:rPr lang="en-IN" sz="2400" dirty="0"/>
              <a:t>  Unlocks all the locked data objects before it completes.</a:t>
            </a:r>
          </a:p>
          <a:p>
            <a:pPr marL="723900" lvl="1" algn="l" fontAlgn="base">
              <a:lnSpc>
                <a:spcPct val="100000"/>
              </a:lnSpc>
              <a:buFont typeface="Arial" pitchFamily="34" charset="0"/>
              <a:buChar char="•"/>
            </a:pPr>
            <a:endParaRPr lang="en-IN" sz="2400" dirty="0"/>
          </a:p>
          <a:p>
            <a:pPr marL="266700" lvl="1" indent="174625" algn="l" fontAlgn="base">
              <a:lnSpc>
                <a:spcPct val="100000"/>
              </a:lnSpc>
              <a:buFont typeface="Arial" pitchFamily="34" charset="0"/>
              <a:buChar char="•"/>
            </a:pPr>
            <a:r>
              <a:rPr lang="en-IN" sz="2400" dirty="0"/>
              <a:t>To guarantee </a:t>
            </a:r>
            <a:r>
              <a:rPr lang="en-IN" sz="2400" dirty="0" err="1"/>
              <a:t>serializability</a:t>
            </a:r>
            <a:r>
              <a:rPr lang="en-IN" sz="2400" dirty="0"/>
              <a:t>, additional constraints needed, These constraints are expressed as locking algorithms.</a:t>
            </a:r>
          </a:p>
        </p:txBody>
      </p:sp>
      <p:sp>
        <p:nvSpPr>
          <p:cNvPr id="3" name="Slide Number Placeholder 2"/>
          <p:cNvSpPr>
            <a:spLocks noGrp="1"/>
          </p:cNvSpPr>
          <p:nvPr>
            <p:ph type="sldNum" sz="quarter" idx="12"/>
          </p:nvPr>
        </p:nvSpPr>
        <p:spPr/>
        <p:txBody>
          <a:bodyPr/>
          <a:lstStyle/>
          <a:p>
            <a:fld id="{0626A560-D43F-4E42-9E25-CE5313D6E885}" type="slidenum">
              <a:rPr lang="en-IN" smtClean="0"/>
              <a:pPr/>
              <a:t>33</a:t>
            </a:fld>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546167"/>
            <a:ext cx="11122429" cy="4671752"/>
          </a:xfrm>
        </p:spPr>
        <p:txBody>
          <a:bodyPr>
            <a:normAutofit/>
          </a:bodyPr>
          <a:lstStyle/>
          <a:p>
            <a:pPr marL="266700" algn="l" fontAlgn="base">
              <a:lnSpc>
                <a:spcPct val="150000"/>
              </a:lnSpc>
            </a:pPr>
            <a:r>
              <a:rPr lang="en-IN" dirty="0"/>
              <a:t> </a:t>
            </a:r>
            <a:r>
              <a:rPr lang="en-IN" sz="2800" b="1" u="sng" dirty="0"/>
              <a:t>STATIC LOCKING</a:t>
            </a:r>
            <a:endParaRPr lang="en-IN" b="1" u="sng" dirty="0"/>
          </a:p>
          <a:p>
            <a:pPr marL="266700" algn="l" fontAlgn="base">
              <a:lnSpc>
                <a:spcPct val="150000"/>
              </a:lnSpc>
              <a:buFont typeface="Arial" pitchFamily="34" charset="0"/>
              <a:buChar char="•"/>
            </a:pPr>
            <a:r>
              <a:rPr lang="en-IN" dirty="0"/>
              <a:t> In static locking, a transaction acquires locks on all the data objects it needs before executing any action on the data objects.</a:t>
            </a:r>
          </a:p>
          <a:p>
            <a:pPr marL="266700" algn="l" fontAlgn="base">
              <a:lnSpc>
                <a:spcPct val="150000"/>
              </a:lnSpc>
              <a:buFont typeface="Arial" pitchFamily="34" charset="0"/>
              <a:buChar char="•"/>
            </a:pPr>
            <a:r>
              <a:rPr lang="en-IN" dirty="0"/>
              <a:t> Static locking requires a transaction to pre-declare all the data objects it needs for execution.</a:t>
            </a:r>
          </a:p>
          <a:p>
            <a:pPr marL="266700" algn="l" fontAlgn="base">
              <a:lnSpc>
                <a:spcPct val="150000"/>
              </a:lnSpc>
              <a:buFont typeface="Arial" pitchFamily="34" charset="0"/>
              <a:buChar char="•"/>
            </a:pPr>
            <a:r>
              <a:rPr lang="en-IN" dirty="0"/>
              <a:t> A transaction unlocks all the locked data objects only after it has executed all of its actions.</a:t>
            </a:r>
          </a:p>
        </p:txBody>
      </p:sp>
      <p:sp>
        <p:nvSpPr>
          <p:cNvPr id="3" name="Slide Number Placeholder 2"/>
          <p:cNvSpPr>
            <a:spLocks noGrp="1"/>
          </p:cNvSpPr>
          <p:nvPr>
            <p:ph type="sldNum" sz="quarter" idx="12"/>
          </p:nvPr>
        </p:nvSpPr>
        <p:spPr/>
        <p:txBody>
          <a:bodyPr/>
          <a:lstStyle/>
          <a:p>
            <a:fld id="{0626A560-D43F-4E42-9E25-CE5313D6E885}" type="slidenum">
              <a:rPr lang="en-IN" smtClean="0"/>
              <a:pPr/>
              <a:t>34</a:t>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413164"/>
            <a:ext cx="11122429" cy="5137265"/>
          </a:xfrm>
        </p:spPr>
        <p:txBody>
          <a:bodyPr>
            <a:normAutofit fontScale="92500" lnSpcReduction="20000"/>
          </a:bodyPr>
          <a:lstStyle/>
          <a:p>
            <a:pPr marL="266700" algn="l" fontAlgn="base">
              <a:lnSpc>
                <a:spcPct val="150000"/>
              </a:lnSpc>
            </a:pPr>
            <a:r>
              <a:rPr lang="en-IN" b="1" u="sng" dirty="0"/>
              <a:t> </a:t>
            </a:r>
            <a:r>
              <a:rPr lang="en-IN" sz="2600" b="1" u="sng" dirty="0"/>
              <a:t>STATIC LOCKING</a:t>
            </a:r>
          </a:p>
          <a:p>
            <a:pPr marL="266700" algn="l" fontAlgn="base">
              <a:lnSpc>
                <a:spcPct val="150000"/>
              </a:lnSpc>
              <a:buFont typeface="Arial" pitchFamily="34" charset="0"/>
              <a:buChar char="•"/>
            </a:pPr>
            <a:r>
              <a:rPr lang="en-IN" sz="2600" dirty="0"/>
              <a:t> Static Locking is conceptually very simple.</a:t>
            </a:r>
          </a:p>
          <a:p>
            <a:pPr marL="266700" algn="l" fontAlgn="base">
              <a:lnSpc>
                <a:spcPct val="150000"/>
              </a:lnSpc>
              <a:buFont typeface="Arial" pitchFamily="34" charset="0"/>
              <a:buChar char="•"/>
            </a:pPr>
            <a:r>
              <a:rPr lang="en-IN" sz="2600" dirty="0"/>
              <a:t> It seriously limits concurrency because any two transactions that have a conflict must execute serially.</a:t>
            </a:r>
          </a:p>
          <a:p>
            <a:pPr marL="266700" algn="l" fontAlgn="base">
              <a:lnSpc>
                <a:spcPct val="150000"/>
              </a:lnSpc>
              <a:buFont typeface="Arial" pitchFamily="34" charset="0"/>
              <a:buChar char="•"/>
            </a:pPr>
            <a:r>
              <a:rPr lang="en-IN" sz="2600" dirty="0">
                <a:solidFill>
                  <a:srgbClr val="FFFF00"/>
                </a:solidFill>
              </a:rPr>
              <a:t> Drawbacks</a:t>
            </a:r>
          </a:p>
          <a:p>
            <a:pPr marL="723900" lvl="1" algn="l" fontAlgn="base">
              <a:lnSpc>
                <a:spcPct val="150000"/>
              </a:lnSpc>
              <a:buFont typeface="Arial" pitchFamily="34" charset="0"/>
              <a:buChar char="•"/>
            </a:pPr>
            <a:r>
              <a:rPr lang="en-IN" sz="2600" dirty="0"/>
              <a:t> Limits the performance of database system.</a:t>
            </a:r>
          </a:p>
          <a:p>
            <a:pPr marL="723900" lvl="1" algn="l" fontAlgn="base">
              <a:lnSpc>
                <a:spcPct val="150000"/>
              </a:lnSpc>
              <a:buFont typeface="Arial" pitchFamily="34" charset="0"/>
              <a:buChar char="•"/>
            </a:pPr>
            <a:r>
              <a:rPr lang="en-IN" sz="2600" dirty="0"/>
              <a:t> It requires a priori knowledge of the data objects to be accessed by transactions. (Impractical in applications where the next data objects to be locked depends upon the value of another data object.)</a:t>
            </a:r>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35</a:t>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413164"/>
            <a:ext cx="11122429" cy="5137265"/>
          </a:xfrm>
        </p:spPr>
        <p:txBody>
          <a:bodyPr>
            <a:normAutofit/>
          </a:bodyPr>
          <a:lstStyle/>
          <a:p>
            <a:pPr marL="266700" algn="l" fontAlgn="base">
              <a:lnSpc>
                <a:spcPct val="150000"/>
              </a:lnSpc>
            </a:pPr>
            <a:r>
              <a:rPr lang="en-IN" sz="2800" b="1" u="sng" dirty="0"/>
              <a:t>Two-Phase Locking (2PL)</a:t>
            </a:r>
          </a:p>
          <a:p>
            <a:pPr marL="266700" algn="just" fontAlgn="base">
              <a:lnSpc>
                <a:spcPct val="150000"/>
              </a:lnSpc>
              <a:buFont typeface="Arial" pitchFamily="34" charset="0"/>
              <a:buChar char="•"/>
            </a:pPr>
            <a:r>
              <a:rPr lang="en-IN" sz="2600" dirty="0"/>
              <a:t> </a:t>
            </a:r>
            <a:r>
              <a:rPr lang="en-IN" dirty="0"/>
              <a:t>Dynamic Locking scheme in which a transaction requests a lock on a data object when it needs the data object.</a:t>
            </a:r>
          </a:p>
          <a:p>
            <a:pPr marL="266700" algn="just" fontAlgn="base">
              <a:lnSpc>
                <a:spcPct val="150000"/>
              </a:lnSpc>
              <a:buFont typeface="Arial" pitchFamily="34" charset="0"/>
              <a:buChar char="•"/>
            </a:pPr>
            <a:r>
              <a:rPr lang="en-IN" dirty="0"/>
              <a:t> Database consistency is not guaranteed if  a transaction unlocks a locked data object immediately after it is done with it.</a:t>
            </a:r>
          </a:p>
          <a:p>
            <a:pPr marL="266700" algn="just" fontAlgn="base">
              <a:lnSpc>
                <a:spcPct val="150000"/>
              </a:lnSpc>
              <a:buFont typeface="Arial" pitchFamily="34" charset="0"/>
              <a:buChar char="•"/>
            </a:pPr>
            <a:r>
              <a:rPr lang="en-IN" dirty="0"/>
              <a:t> Two-Phase locking imposes a constraint on lock acquisition and the lock release actions of a transaction to guarantee consistency.</a:t>
            </a:r>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36</a:t>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 LOCK BASED ALGORITHMS</a:t>
            </a:r>
          </a:p>
        </p:txBody>
      </p:sp>
      <p:sp>
        <p:nvSpPr>
          <p:cNvPr id="9" name="Subtitle 8"/>
          <p:cNvSpPr>
            <a:spLocks noGrp="1"/>
          </p:cNvSpPr>
          <p:nvPr>
            <p:ph type="subTitle" idx="1"/>
          </p:nvPr>
        </p:nvSpPr>
        <p:spPr>
          <a:xfrm>
            <a:off x="532015" y="1413164"/>
            <a:ext cx="11122429" cy="5137265"/>
          </a:xfrm>
        </p:spPr>
        <p:txBody>
          <a:bodyPr>
            <a:normAutofit/>
          </a:bodyPr>
          <a:lstStyle/>
          <a:p>
            <a:pPr marL="266700" algn="l" fontAlgn="base">
              <a:lnSpc>
                <a:spcPct val="150000"/>
              </a:lnSpc>
              <a:buFont typeface="Arial" pitchFamily="34" charset="0"/>
              <a:buChar char="•"/>
            </a:pPr>
            <a:r>
              <a:rPr lang="en-IN" dirty="0"/>
              <a:t> </a:t>
            </a:r>
            <a:r>
              <a:rPr lang="en-IN" sz="2600" dirty="0"/>
              <a:t>In two-phase locking, a transaction cannot request a lock on any data object after it has unlocked a data object.</a:t>
            </a:r>
          </a:p>
          <a:p>
            <a:pPr marL="266700" algn="l" fontAlgn="base">
              <a:lnSpc>
                <a:spcPct val="150000"/>
              </a:lnSpc>
              <a:buFont typeface="Arial" pitchFamily="34" charset="0"/>
              <a:buChar char="•"/>
            </a:pPr>
            <a:r>
              <a:rPr lang="en-IN" sz="2600" dirty="0"/>
              <a:t> Thus, a transaction must have acquired locks on all the needed data objects before unlocking a data object.</a:t>
            </a:r>
          </a:p>
          <a:p>
            <a:pPr marL="266700" algn="l" fontAlgn="base">
              <a:lnSpc>
                <a:spcPct val="150000"/>
              </a:lnSpc>
              <a:buFont typeface="Arial" pitchFamily="34" charset="0"/>
              <a:buChar char="•"/>
            </a:pPr>
            <a:r>
              <a:rPr lang="en-IN" sz="2600" dirty="0"/>
              <a:t> A two-phase locking has two phases:</a:t>
            </a:r>
          </a:p>
          <a:p>
            <a:pPr marL="723900" lvl="1" algn="l" fontAlgn="base">
              <a:lnSpc>
                <a:spcPct val="150000"/>
              </a:lnSpc>
              <a:buFont typeface="Arial" pitchFamily="34" charset="0"/>
              <a:buChar char="•"/>
            </a:pPr>
            <a:r>
              <a:rPr lang="en-IN" sz="2200" dirty="0"/>
              <a:t> A Growing Phase</a:t>
            </a:r>
          </a:p>
          <a:p>
            <a:pPr marL="723900" lvl="1" algn="l" fontAlgn="base">
              <a:lnSpc>
                <a:spcPct val="150000"/>
              </a:lnSpc>
              <a:buFont typeface="Arial" pitchFamily="34" charset="0"/>
              <a:buChar char="•"/>
            </a:pPr>
            <a:r>
              <a:rPr lang="en-IN" sz="2200" dirty="0"/>
              <a:t> Shrinking Phase</a:t>
            </a:r>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37</a:t>
            </a:fld>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pPr marL="266700" fontAlgn="base">
              <a:lnSpc>
                <a:spcPct val="150000"/>
              </a:lnSpc>
            </a:pPr>
            <a:r>
              <a:rPr lang="en-IN" sz="3200" u="sng" dirty="0"/>
              <a:t>Two-Phase Locking (2PL)</a:t>
            </a:r>
          </a:p>
        </p:txBody>
      </p:sp>
      <p:sp>
        <p:nvSpPr>
          <p:cNvPr id="9" name="Subtitle 8"/>
          <p:cNvSpPr>
            <a:spLocks noGrp="1"/>
          </p:cNvSpPr>
          <p:nvPr>
            <p:ph type="subTitle" idx="1"/>
          </p:nvPr>
        </p:nvSpPr>
        <p:spPr>
          <a:xfrm>
            <a:off x="532015" y="1413164"/>
            <a:ext cx="11122429" cy="5137265"/>
          </a:xfrm>
        </p:spPr>
        <p:txBody>
          <a:bodyPr>
            <a:normAutofit/>
          </a:bodyPr>
          <a:lstStyle/>
          <a:p>
            <a:pPr marL="266700" algn="just" fontAlgn="base">
              <a:lnSpc>
                <a:spcPct val="150000"/>
              </a:lnSpc>
              <a:buFont typeface="Arial" pitchFamily="34" charset="0"/>
              <a:buChar char="•"/>
            </a:pPr>
            <a:r>
              <a:rPr lang="en-IN" sz="2600" dirty="0"/>
              <a:t>A two-phase locking has two phases:</a:t>
            </a:r>
          </a:p>
          <a:p>
            <a:pPr marL="723900" lvl="1" algn="just" fontAlgn="base">
              <a:lnSpc>
                <a:spcPct val="150000"/>
              </a:lnSpc>
              <a:buFont typeface="Arial" pitchFamily="34" charset="0"/>
              <a:buChar char="•"/>
            </a:pPr>
            <a:r>
              <a:rPr lang="en-IN" sz="2200" dirty="0"/>
              <a:t> A Growing Phase</a:t>
            </a:r>
          </a:p>
          <a:p>
            <a:pPr marL="1181100" lvl="2" algn="just" fontAlgn="base">
              <a:lnSpc>
                <a:spcPct val="150000"/>
              </a:lnSpc>
              <a:buFont typeface="Arial" pitchFamily="34" charset="0"/>
              <a:buChar char="•"/>
            </a:pPr>
            <a:r>
              <a:rPr lang="en-IN" dirty="0"/>
              <a:t> During which a transaction  requests locks (Without releasing any lock)</a:t>
            </a:r>
          </a:p>
          <a:p>
            <a:pPr marL="723900" lvl="1" algn="just" fontAlgn="base">
              <a:lnSpc>
                <a:spcPct val="150000"/>
              </a:lnSpc>
              <a:buFont typeface="Arial" pitchFamily="34" charset="0"/>
              <a:buChar char="•"/>
            </a:pPr>
            <a:r>
              <a:rPr lang="en-IN" sz="2200" dirty="0"/>
              <a:t> Shrinking Phase</a:t>
            </a:r>
          </a:p>
          <a:p>
            <a:pPr marL="1181100" lvl="2" algn="just" fontAlgn="base">
              <a:lnSpc>
                <a:spcPct val="150000"/>
              </a:lnSpc>
              <a:buFont typeface="Arial" pitchFamily="34" charset="0"/>
              <a:buChar char="•"/>
            </a:pPr>
            <a:r>
              <a:rPr lang="en-IN" dirty="0"/>
              <a:t> Which starts with the first unlock action, during  which a transaction releases locks. (Without requesting any more locks)</a:t>
            </a:r>
          </a:p>
          <a:p>
            <a:pPr marL="1181100" lvl="2" algn="just" fontAlgn="base">
              <a:lnSpc>
                <a:spcPct val="150000"/>
              </a:lnSpc>
              <a:buFont typeface="Arial" pitchFamily="34" charset="0"/>
              <a:buChar char="•"/>
            </a:pPr>
            <a:endParaRPr lang="en-IN" dirty="0"/>
          </a:p>
          <a:p>
            <a:pPr marL="449263" lvl="2" algn="just" fontAlgn="base">
              <a:lnSpc>
                <a:spcPct val="150000"/>
              </a:lnSpc>
              <a:buFont typeface="Arial" pitchFamily="34" charset="0"/>
              <a:buChar char="•"/>
            </a:pPr>
            <a:r>
              <a:rPr lang="en-IN" sz="2600" dirty="0"/>
              <a:t> The stage of a transaction when the transaction holds locks on all the needed data objects is referred to as its </a:t>
            </a:r>
            <a:r>
              <a:rPr lang="en-IN" sz="2600" b="1" i="1" dirty="0">
                <a:solidFill>
                  <a:srgbClr val="FFFF00"/>
                </a:solidFill>
              </a:rPr>
              <a:t>lock point</a:t>
            </a:r>
            <a:r>
              <a:rPr lang="en-IN" sz="2600" i="1" dirty="0"/>
              <a:t>.</a:t>
            </a:r>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38</a:t>
            </a:fld>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798021"/>
          </a:xfrm>
        </p:spPr>
        <p:txBody>
          <a:bodyPr/>
          <a:lstStyle/>
          <a:p>
            <a:pPr marL="266700" fontAlgn="base">
              <a:lnSpc>
                <a:spcPct val="150000"/>
              </a:lnSpc>
            </a:pPr>
            <a:r>
              <a:rPr lang="en-IN" sz="3200" dirty="0"/>
              <a:t> </a:t>
            </a:r>
            <a:r>
              <a:rPr lang="en-IN" sz="3200" u="sng" dirty="0"/>
              <a:t>Two-Phase Locking (2PL)</a:t>
            </a:r>
          </a:p>
        </p:txBody>
      </p:sp>
      <p:sp>
        <p:nvSpPr>
          <p:cNvPr id="9" name="Subtitle 8"/>
          <p:cNvSpPr>
            <a:spLocks noGrp="1"/>
          </p:cNvSpPr>
          <p:nvPr>
            <p:ph type="subTitle" idx="1"/>
          </p:nvPr>
        </p:nvSpPr>
        <p:spPr>
          <a:xfrm>
            <a:off x="532015" y="1413164"/>
            <a:ext cx="11122429" cy="5137265"/>
          </a:xfrm>
        </p:spPr>
        <p:txBody>
          <a:bodyPr>
            <a:normAutofit/>
          </a:bodyPr>
          <a:lstStyle/>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39</a:t>
            </a:fld>
            <a:endParaRPr lang="en-IN"/>
          </a:p>
        </p:txBody>
      </p:sp>
      <p:pic>
        <p:nvPicPr>
          <p:cNvPr id="1026" name="Picture 2"/>
          <p:cNvPicPr>
            <a:picLocks noChangeAspect="1" noChangeArrowheads="1"/>
          </p:cNvPicPr>
          <p:nvPr/>
        </p:nvPicPr>
        <p:blipFill>
          <a:blip r:embed="rId2"/>
          <a:srcRect/>
          <a:stretch>
            <a:fillRect/>
          </a:stretch>
        </p:blipFill>
        <p:spPr bwMode="auto">
          <a:xfrm>
            <a:off x="1855901" y="1146984"/>
            <a:ext cx="8551633" cy="508475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Database Systems</a:t>
            </a:r>
          </a:p>
        </p:txBody>
      </p:sp>
      <p:sp>
        <p:nvSpPr>
          <p:cNvPr id="3" name="Content Placeholder 2"/>
          <p:cNvSpPr>
            <a:spLocks noGrp="1"/>
          </p:cNvSpPr>
          <p:nvPr>
            <p:ph idx="1"/>
          </p:nvPr>
        </p:nvSpPr>
        <p:spPr>
          <a:xfrm>
            <a:off x="541986" y="980902"/>
            <a:ext cx="11278712" cy="5123683"/>
          </a:xfrm>
        </p:spPr>
        <p:txBody>
          <a:bodyPr>
            <a:normAutofit/>
          </a:bodyPr>
          <a:lstStyle/>
          <a:p>
            <a:pPr algn="just">
              <a:buNone/>
            </a:pPr>
            <a:r>
              <a:rPr lang="en-IN" sz="2800" dirty="0"/>
              <a:t>• A database system consists of a set of shared data objects that can be accessed by users.</a:t>
            </a:r>
          </a:p>
          <a:p>
            <a:pPr algn="just"/>
            <a:r>
              <a:rPr lang="en-IN" sz="2800" dirty="0"/>
              <a:t>A data object can be a page, a file, a segment or a record.</a:t>
            </a:r>
          </a:p>
          <a:p>
            <a:pPr algn="just"/>
            <a:r>
              <a:rPr lang="en-IN" sz="2800" dirty="0"/>
              <a:t>For the purpose of concurrency control, we will view database as a collection of data objects (d1,d2,.....dm).</a:t>
            </a:r>
          </a:p>
          <a:p>
            <a:pPr algn="just"/>
            <a:r>
              <a:rPr lang="en-IN" sz="2800" dirty="0"/>
              <a:t>The state of a database is given by the values of its data objects. </a:t>
            </a:r>
          </a:p>
          <a:p>
            <a:pPr algn="just"/>
            <a:r>
              <a:rPr lang="en-IN" sz="2800" dirty="0"/>
              <a:t>In a database, certain semantic relationships, called </a:t>
            </a:r>
            <a:r>
              <a:rPr lang="en-IN" sz="2800" b="1" dirty="0"/>
              <a:t>consistency assertions </a:t>
            </a:r>
            <a:r>
              <a:rPr lang="en-IN" sz="2800" dirty="0"/>
              <a:t>or </a:t>
            </a:r>
            <a:r>
              <a:rPr lang="en-IN" sz="2800" b="1" dirty="0"/>
              <a:t>integrity constraints </a:t>
            </a:r>
            <a:r>
              <a:rPr lang="en-IN" sz="2800" dirty="0"/>
              <a:t>must hold among its data objects. </a:t>
            </a:r>
          </a:p>
          <a:p>
            <a:pPr algn="just"/>
            <a:r>
              <a:rPr lang="en-IN" sz="2800" dirty="0"/>
              <a:t>A database is said to be </a:t>
            </a:r>
            <a:r>
              <a:rPr lang="en-IN" sz="2800" b="1" dirty="0"/>
              <a:t>consistent</a:t>
            </a:r>
            <a:r>
              <a:rPr lang="en-IN" sz="2800" dirty="0"/>
              <a:t> if the values of its data objects satisfy all </a:t>
            </a:r>
            <a:r>
              <a:rPr lang="en-IN" sz="2800"/>
              <a:t>of its consistency </a:t>
            </a:r>
            <a:r>
              <a:rPr lang="en-IN" sz="2800" dirty="0"/>
              <a:t>assertions.</a:t>
            </a:r>
          </a:p>
          <a:p>
            <a:pPr algn="just"/>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4</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Problems With 2PL</a:t>
            </a:r>
          </a:p>
        </p:txBody>
      </p:sp>
      <p:sp>
        <p:nvSpPr>
          <p:cNvPr id="9" name="Subtitle 8"/>
          <p:cNvSpPr>
            <a:spLocks noGrp="1"/>
          </p:cNvSpPr>
          <p:nvPr>
            <p:ph type="subTitle" idx="1"/>
          </p:nvPr>
        </p:nvSpPr>
        <p:spPr>
          <a:xfrm>
            <a:off x="532015" y="1413164"/>
            <a:ext cx="11122429" cy="5137265"/>
          </a:xfrm>
        </p:spPr>
        <p:txBody>
          <a:bodyPr>
            <a:normAutofit fontScale="85000" lnSpcReduction="20000"/>
          </a:bodyPr>
          <a:lstStyle/>
          <a:p>
            <a:pPr marL="266700" algn="just" fontAlgn="base">
              <a:lnSpc>
                <a:spcPct val="150000"/>
              </a:lnSpc>
              <a:buFont typeface="Arial" pitchFamily="34" charset="0"/>
              <a:buChar char="•"/>
            </a:pPr>
            <a:r>
              <a:rPr lang="en-IN" sz="2600" dirty="0"/>
              <a:t> Two-Phase locking suffers from the problems of </a:t>
            </a:r>
            <a:r>
              <a:rPr lang="en-IN" sz="2600" b="1" dirty="0">
                <a:solidFill>
                  <a:srgbClr val="FFFF00"/>
                </a:solidFill>
              </a:rPr>
              <a:t>deadlock</a:t>
            </a:r>
            <a:r>
              <a:rPr lang="en-IN" sz="2600" dirty="0"/>
              <a:t> and </a:t>
            </a:r>
            <a:r>
              <a:rPr lang="en-IN" sz="2600" b="1" dirty="0">
                <a:solidFill>
                  <a:srgbClr val="FFFF00"/>
                </a:solidFill>
              </a:rPr>
              <a:t>cascaded aborts</a:t>
            </a:r>
            <a:r>
              <a:rPr lang="en-IN" sz="2600" b="1" dirty="0"/>
              <a:t>.</a:t>
            </a:r>
          </a:p>
          <a:p>
            <a:pPr marL="266700" algn="just" fontAlgn="base">
              <a:lnSpc>
                <a:spcPct val="150000"/>
              </a:lnSpc>
              <a:buFont typeface="Arial" pitchFamily="34" charset="0"/>
              <a:buChar char="•"/>
            </a:pPr>
            <a:r>
              <a:rPr lang="en-IN" sz="2600" b="1" dirty="0"/>
              <a:t> Two Phase </a:t>
            </a:r>
            <a:r>
              <a:rPr lang="en-IN" sz="2600" dirty="0"/>
              <a:t>locking is prone to deadlocks because  a transaction can request a lock on a data object while holding locks on other data objects.</a:t>
            </a:r>
          </a:p>
          <a:p>
            <a:pPr marL="266700" algn="just" fontAlgn="base">
              <a:lnSpc>
                <a:spcPct val="150000"/>
              </a:lnSpc>
              <a:buFont typeface="Arial" pitchFamily="34" charset="0"/>
              <a:buChar char="•"/>
            </a:pPr>
            <a:r>
              <a:rPr lang="en-IN" sz="2600" dirty="0"/>
              <a:t> A set of transactions are </a:t>
            </a:r>
            <a:r>
              <a:rPr lang="en-IN" sz="2600" dirty="0">
                <a:solidFill>
                  <a:srgbClr val="FFFF00"/>
                </a:solidFill>
              </a:rPr>
              <a:t>deadlocked</a:t>
            </a:r>
            <a:r>
              <a:rPr lang="en-IN" sz="2600" dirty="0"/>
              <a:t> if they are involved in a circular wait.</a:t>
            </a:r>
          </a:p>
          <a:p>
            <a:pPr marL="266700" algn="just" fontAlgn="base">
              <a:lnSpc>
                <a:spcPct val="150000"/>
              </a:lnSpc>
              <a:buFont typeface="Arial" pitchFamily="34" charset="0"/>
              <a:buChar char="•"/>
            </a:pPr>
            <a:r>
              <a:rPr lang="en-IN" sz="2600" dirty="0"/>
              <a:t> When a transaction is rolled back, all the data objects modified by it are restored to their original states. In this case, all transactions that have read by them must also be restored and so on. This phenomenon is called the </a:t>
            </a:r>
            <a:r>
              <a:rPr lang="en-IN" sz="2600" dirty="0">
                <a:solidFill>
                  <a:srgbClr val="FFFF00"/>
                </a:solidFill>
              </a:rPr>
              <a:t>cascaded roll-back.</a:t>
            </a:r>
          </a:p>
          <a:p>
            <a:pPr marL="266700" algn="just" fontAlgn="base">
              <a:lnSpc>
                <a:spcPct val="150000"/>
              </a:lnSpc>
              <a:buFont typeface="Arial" pitchFamily="34" charset="0"/>
              <a:buChar char="•"/>
            </a:pPr>
            <a:r>
              <a:rPr lang="en-IN" sz="2600" dirty="0"/>
              <a:t> Two phase locking suffers from the problem of cascaded roll-back because a transaction may be rolled back after it has released the locks on some data objects and other transactions have read those modified data objects.</a:t>
            </a: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40</a:t>
            </a:fld>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Timestamp-Based Locking</a:t>
            </a:r>
          </a:p>
        </p:txBody>
      </p:sp>
      <p:sp>
        <p:nvSpPr>
          <p:cNvPr id="9" name="Subtitle 8"/>
          <p:cNvSpPr>
            <a:spLocks noGrp="1"/>
          </p:cNvSpPr>
          <p:nvPr>
            <p:ph type="subTitle" idx="1"/>
          </p:nvPr>
        </p:nvSpPr>
        <p:spPr>
          <a:xfrm>
            <a:off x="532015" y="1413164"/>
            <a:ext cx="11122429" cy="5137265"/>
          </a:xfrm>
        </p:spPr>
        <p:txBody>
          <a:bodyPr>
            <a:normAutofit/>
          </a:bodyPr>
          <a:lstStyle/>
          <a:p>
            <a:pPr marL="266700" algn="just" fontAlgn="base">
              <a:lnSpc>
                <a:spcPct val="150000"/>
              </a:lnSpc>
              <a:buFont typeface="Arial" pitchFamily="34" charset="0"/>
              <a:buChar char="•"/>
            </a:pPr>
            <a:r>
              <a:rPr lang="en-IN" sz="2600" dirty="0"/>
              <a:t> When a transaction is submitted, it is assigned a unique timestamp. </a:t>
            </a:r>
          </a:p>
          <a:p>
            <a:pPr marL="266700" algn="just" fontAlgn="base">
              <a:lnSpc>
                <a:spcPct val="150000"/>
              </a:lnSpc>
              <a:buFont typeface="Arial" pitchFamily="34" charset="0"/>
              <a:buChar char="•"/>
            </a:pPr>
            <a:r>
              <a:rPr lang="en-IN" sz="2600" dirty="0"/>
              <a:t> The timestamps of transaction specify a total order on the transactions and can be used to resolve conflicts between transactions.</a:t>
            </a:r>
          </a:p>
          <a:p>
            <a:pPr marL="266700" algn="just" fontAlgn="base">
              <a:lnSpc>
                <a:spcPct val="150000"/>
              </a:lnSpc>
              <a:buFont typeface="Arial" pitchFamily="34" charset="0"/>
              <a:buChar char="•"/>
            </a:pPr>
            <a:r>
              <a:rPr lang="en-IN" sz="2600" dirty="0"/>
              <a:t> When a transaction conflicts with another transaction, the concurrency control algorithm makes a decision based on the result of the comparison of their timestamp.</a:t>
            </a:r>
          </a:p>
          <a:p>
            <a:pPr marL="266700" algn="just" fontAlgn="base">
              <a:lnSpc>
                <a:spcPct val="150000"/>
              </a:lnSpc>
              <a:buFont typeface="Arial" pitchFamily="34" charset="0"/>
              <a:buChar char="•"/>
            </a:pPr>
            <a:endParaRPr lang="en-IN" sz="2600" dirty="0"/>
          </a:p>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41</a:t>
            </a:fld>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424246" y="1"/>
            <a:ext cx="9144000" cy="1280160"/>
          </a:xfrm>
        </p:spPr>
        <p:txBody>
          <a:bodyPr/>
          <a:lstStyle/>
          <a:p>
            <a:r>
              <a:rPr lang="en-IN" sz="3200" dirty="0"/>
              <a:t>Timestamp-Based Locking</a:t>
            </a:r>
          </a:p>
        </p:txBody>
      </p:sp>
      <p:sp>
        <p:nvSpPr>
          <p:cNvPr id="9" name="Subtitle 8"/>
          <p:cNvSpPr>
            <a:spLocks noGrp="1"/>
          </p:cNvSpPr>
          <p:nvPr>
            <p:ph type="subTitle" idx="1"/>
          </p:nvPr>
        </p:nvSpPr>
        <p:spPr>
          <a:xfrm>
            <a:off x="532015" y="1413164"/>
            <a:ext cx="11122429" cy="5137265"/>
          </a:xfrm>
        </p:spPr>
        <p:txBody>
          <a:bodyPr>
            <a:normAutofit fontScale="77500" lnSpcReduction="20000"/>
          </a:bodyPr>
          <a:lstStyle/>
          <a:p>
            <a:pPr marL="266700" algn="just" fontAlgn="base">
              <a:lnSpc>
                <a:spcPct val="150000"/>
              </a:lnSpc>
              <a:buFont typeface="Arial" pitchFamily="34" charset="0"/>
              <a:buChar char="•"/>
            </a:pPr>
            <a:r>
              <a:rPr lang="en-IN" sz="2600" dirty="0"/>
              <a:t> The use is to prevent deadlock.</a:t>
            </a:r>
          </a:p>
          <a:p>
            <a:pPr marL="266700" algn="just" fontAlgn="base">
              <a:lnSpc>
                <a:spcPct val="150000"/>
              </a:lnSpc>
              <a:buFont typeface="Arial" pitchFamily="34" charset="0"/>
              <a:buChar char="•"/>
            </a:pPr>
            <a:r>
              <a:rPr lang="en-IN" sz="2600" dirty="0"/>
              <a:t> Conflict Resolution: A </a:t>
            </a:r>
            <a:r>
              <a:rPr lang="en-IN" sz="2600" dirty="0" err="1"/>
              <a:t>conflicit</a:t>
            </a:r>
            <a:r>
              <a:rPr lang="en-IN" sz="2600" dirty="0"/>
              <a:t> is resolved by taking one of the following actions.</a:t>
            </a:r>
          </a:p>
          <a:p>
            <a:pPr marL="723900" lvl="1" algn="just" fontAlgn="base">
              <a:lnSpc>
                <a:spcPct val="150000"/>
              </a:lnSpc>
              <a:buFont typeface="Arial" pitchFamily="34" charset="0"/>
              <a:buChar char="•"/>
            </a:pPr>
            <a:r>
              <a:rPr lang="en-IN" sz="2200" dirty="0"/>
              <a:t> Wait-The requesting transaction is made to wait until the conflicting transaction either completes or aborts.</a:t>
            </a:r>
          </a:p>
          <a:p>
            <a:pPr marL="723900" lvl="1" algn="just" fontAlgn="base">
              <a:lnSpc>
                <a:spcPct val="150000"/>
              </a:lnSpc>
              <a:buFont typeface="Arial" pitchFamily="34" charset="0"/>
              <a:buChar char="•"/>
            </a:pPr>
            <a:r>
              <a:rPr lang="en-IN" sz="2200" dirty="0"/>
              <a:t> Restart-Either the requesting  transaction or the transaction it conflicts with is aborted and started afresh.</a:t>
            </a:r>
          </a:p>
          <a:p>
            <a:pPr marL="723900" lvl="1" algn="just" fontAlgn="base">
              <a:lnSpc>
                <a:spcPct val="150000"/>
              </a:lnSpc>
            </a:pPr>
            <a:r>
              <a:rPr lang="en-IN" sz="2200" dirty="0"/>
              <a:t>Restarting is achieved by using one of the following primitives.</a:t>
            </a:r>
          </a:p>
          <a:p>
            <a:pPr marL="1181100" lvl="2" algn="just" fontAlgn="base">
              <a:lnSpc>
                <a:spcPct val="150000"/>
              </a:lnSpc>
            </a:pPr>
            <a:r>
              <a:rPr lang="en-IN" dirty="0"/>
              <a:t>- Die- Requesting transaction aborts and starts afresh.</a:t>
            </a:r>
          </a:p>
          <a:p>
            <a:pPr marL="1181100" lvl="2" algn="just" fontAlgn="base">
              <a:lnSpc>
                <a:spcPct val="150000"/>
              </a:lnSpc>
            </a:pPr>
            <a:r>
              <a:rPr lang="en-IN" dirty="0"/>
              <a:t>- Wound- The transaction in </a:t>
            </a:r>
            <a:r>
              <a:rPr lang="en-IN" dirty="0" err="1"/>
              <a:t>conflicit</a:t>
            </a:r>
            <a:r>
              <a:rPr lang="en-IN" dirty="0"/>
              <a:t> with the requesting transaction is tagged as wounded and a message “wounded” is sent to all sites that the  wounded transaction has visited.</a:t>
            </a:r>
          </a:p>
          <a:p>
            <a:pPr marL="266700" algn="just" fontAlgn="base">
              <a:lnSpc>
                <a:spcPct val="150000"/>
              </a:lnSpc>
              <a:buFont typeface="Arial" pitchFamily="34" charset="0"/>
              <a:buChar char="•"/>
            </a:pPr>
            <a:r>
              <a:rPr lang="en-IN" sz="2600" dirty="0"/>
              <a:t> Wait-Die Algorithm</a:t>
            </a:r>
          </a:p>
          <a:p>
            <a:pPr marL="266700" algn="just" fontAlgn="base">
              <a:lnSpc>
                <a:spcPct val="150000"/>
              </a:lnSpc>
              <a:buFont typeface="Arial" pitchFamily="34" charset="0"/>
              <a:buChar char="•"/>
            </a:pPr>
            <a:r>
              <a:rPr lang="en-IN" sz="2600" dirty="0"/>
              <a:t> Wound-Wait Algorithm</a:t>
            </a:r>
          </a:p>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42</a:t>
            </a:fld>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200" dirty="0"/>
              <a:t>Timestamp-Based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6" name="Content Placeholder 5"/>
          <p:cNvSpPr>
            <a:spLocks noGrp="1"/>
          </p:cNvSpPr>
          <p:nvPr>
            <p:ph sz="half" idx="2"/>
          </p:nvPr>
        </p:nvSpPr>
        <p:spPr>
          <a:xfrm>
            <a:off x="1001684" y="1692621"/>
            <a:ext cx="5181600" cy="4351338"/>
          </a:xfrm>
        </p:spPr>
        <p:txBody>
          <a:bodyPr/>
          <a:lstStyle/>
          <a:p>
            <a:pPr>
              <a:buNone/>
            </a:pPr>
            <a:r>
              <a:rPr lang="en-IN" dirty="0"/>
              <a:t>The </a:t>
            </a:r>
            <a:r>
              <a:rPr lang="en-IN" b="1" i="1" dirty="0"/>
              <a:t>Wait-Die</a:t>
            </a:r>
            <a:r>
              <a:rPr lang="en-IN" dirty="0"/>
              <a:t> algorithm:</a:t>
            </a:r>
            <a:br>
              <a:rPr lang="en-IN" dirty="0"/>
            </a:br>
            <a:endParaRPr lang="en-IN" dirty="0"/>
          </a:p>
          <a:p>
            <a:r>
              <a:rPr lang="en-IN" dirty="0"/>
              <a:t>Allow wait only if waiting process is older.</a:t>
            </a:r>
          </a:p>
          <a:p>
            <a:r>
              <a:rPr lang="en-IN" dirty="0"/>
              <a:t>Since timestamps increase in any chain of waiting processes, cycles are impossible.</a:t>
            </a:r>
          </a:p>
        </p:txBody>
      </p:sp>
      <p:sp>
        <p:nvSpPr>
          <p:cNvPr id="3" name="Slide Number Placeholder 2"/>
          <p:cNvSpPr>
            <a:spLocks noGrp="1"/>
          </p:cNvSpPr>
          <p:nvPr>
            <p:ph type="sldNum" sz="quarter" idx="12"/>
          </p:nvPr>
        </p:nvSpPr>
        <p:spPr/>
        <p:txBody>
          <a:bodyPr/>
          <a:lstStyle/>
          <a:p>
            <a:fld id="{0626A560-D43F-4E42-9E25-CE5313D6E885}" type="slidenum">
              <a:rPr lang="en-IN" smtClean="0"/>
              <a:pPr/>
              <a:t>43</a:t>
            </a:fld>
            <a:endParaRPr lang="en-IN"/>
          </a:p>
        </p:txBody>
      </p:sp>
      <p:pic>
        <p:nvPicPr>
          <p:cNvPr id="2050" name="Picture 2"/>
          <p:cNvPicPr>
            <a:picLocks noChangeAspect="1" noChangeArrowheads="1"/>
          </p:cNvPicPr>
          <p:nvPr/>
        </p:nvPicPr>
        <p:blipFill>
          <a:blip r:embed="rId3"/>
          <a:srcRect/>
          <a:stretch>
            <a:fillRect/>
          </a:stretch>
        </p:blipFill>
        <p:spPr bwMode="auto">
          <a:xfrm>
            <a:off x="6847955" y="1724458"/>
            <a:ext cx="3792335" cy="457061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200" dirty="0"/>
              <a:t>Timestamp-Based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6" name="Content Placeholder 5"/>
          <p:cNvSpPr>
            <a:spLocks noGrp="1"/>
          </p:cNvSpPr>
          <p:nvPr>
            <p:ph sz="half" idx="2"/>
          </p:nvPr>
        </p:nvSpPr>
        <p:spPr>
          <a:xfrm>
            <a:off x="1001683" y="1581931"/>
            <a:ext cx="5721845" cy="4462028"/>
          </a:xfrm>
        </p:spPr>
        <p:txBody>
          <a:bodyPr>
            <a:normAutofit/>
          </a:bodyPr>
          <a:lstStyle/>
          <a:p>
            <a:pPr>
              <a:buNone/>
            </a:pPr>
            <a:r>
              <a:rPr lang="en-IN" dirty="0"/>
              <a:t>The </a:t>
            </a:r>
            <a:r>
              <a:rPr lang="en-IN" b="1" i="1" dirty="0"/>
              <a:t>Wound-Wait</a:t>
            </a:r>
            <a:r>
              <a:rPr lang="en-IN" dirty="0"/>
              <a:t> algorithm: </a:t>
            </a:r>
            <a:r>
              <a:rPr lang="en-IN" sz="1600" dirty="0" err="1"/>
              <a:t>Preemptive</a:t>
            </a:r>
            <a:r>
              <a:rPr lang="en-IN" sz="1600" dirty="0"/>
              <a:t> algorithm.</a:t>
            </a:r>
          </a:p>
          <a:p>
            <a:pPr>
              <a:buNone/>
            </a:pPr>
            <a:br>
              <a:rPr lang="en-IN" dirty="0"/>
            </a:br>
            <a:endParaRPr lang="en-IN" dirty="0"/>
          </a:p>
          <a:p>
            <a:r>
              <a:rPr lang="en-IN" dirty="0"/>
              <a:t>  Allow wait only if waiting process is younger.</a:t>
            </a:r>
          </a:p>
          <a:p>
            <a:pPr>
              <a:buNone/>
            </a:pPr>
            <a:endParaRPr lang="en-IN" dirty="0"/>
          </a:p>
          <a:p>
            <a:r>
              <a:rPr lang="en-IN" dirty="0"/>
              <a:t>Here timestamps decrease in any chain of waiting process, so cycles are again impossible.</a:t>
            </a:r>
            <a:br>
              <a:rPr lang="en-IN" dirty="0"/>
            </a:br>
            <a:r>
              <a:rPr lang="en-IN" dirty="0"/>
              <a:t>It is wiser to give older processes priority.</a:t>
            </a:r>
          </a:p>
        </p:txBody>
      </p:sp>
      <p:sp>
        <p:nvSpPr>
          <p:cNvPr id="3" name="Slide Number Placeholder 2"/>
          <p:cNvSpPr>
            <a:spLocks noGrp="1"/>
          </p:cNvSpPr>
          <p:nvPr>
            <p:ph type="sldNum" sz="quarter" idx="12"/>
          </p:nvPr>
        </p:nvSpPr>
        <p:spPr/>
        <p:txBody>
          <a:bodyPr/>
          <a:lstStyle/>
          <a:p>
            <a:fld id="{0626A560-D43F-4E42-9E25-CE5313D6E885}" type="slidenum">
              <a:rPr lang="en-IN" smtClean="0"/>
              <a:pPr/>
              <a:t>44</a:t>
            </a:fld>
            <a:endParaRPr lang="en-IN"/>
          </a:p>
        </p:txBody>
      </p:sp>
      <p:pic>
        <p:nvPicPr>
          <p:cNvPr id="3074" name="Picture 2"/>
          <p:cNvPicPr>
            <a:picLocks noChangeAspect="1" noChangeArrowheads="1"/>
          </p:cNvPicPr>
          <p:nvPr/>
        </p:nvPicPr>
        <p:blipFill>
          <a:blip r:embed="rId3"/>
          <a:srcRect/>
          <a:stretch>
            <a:fillRect/>
          </a:stretch>
        </p:blipFill>
        <p:spPr bwMode="auto">
          <a:xfrm>
            <a:off x="7040361" y="1581931"/>
            <a:ext cx="3549448" cy="4336731"/>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36525"/>
            <a:ext cx="10515600" cy="407607"/>
          </a:xfrm>
        </p:spPr>
        <p:txBody>
          <a:bodyPr/>
          <a:lstStyle/>
          <a:p>
            <a:r>
              <a:rPr lang="en-IN" sz="3200" dirty="0"/>
              <a:t>Timestamp-Based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6" name="Content Placeholder 5"/>
          <p:cNvSpPr>
            <a:spLocks noGrp="1"/>
          </p:cNvSpPr>
          <p:nvPr>
            <p:ph sz="half" idx="2"/>
          </p:nvPr>
        </p:nvSpPr>
        <p:spPr>
          <a:xfrm>
            <a:off x="764771" y="924670"/>
            <a:ext cx="11139054" cy="5685904"/>
          </a:xfrm>
        </p:spPr>
        <p:txBody>
          <a:bodyPr/>
          <a:lstStyle/>
          <a:p>
            <a:pPr algn="just">
              <a:buNone/>
            </a:pPr>
            <a:r>
              <a:rPr lang="en-IN" dirty="0"/>
              <a:t>                                                   </a:t>
            </a:r>
            <a:r>
              <a:rPr lang="en-IN" b="1" i="1" dirty="0"/>
              <a:t>Comparison Between The Algorithms</a:t>
            </a:r>
          </a:p>
          <a:p>
            <a:pPr algn="just">
              <a:buNone/>
            </a:pPr>
            <a:r>
              <a:rPr lang="en-IN" dirty="0"/>
              <a:t> The Wound-Wait algorithm </a:t>
            </a:r>
            <a:r>
              <a:rPr lang="en-IN" dirty="0" err="1"/>
              <a:t>preempts</a:t>
            </a:r>
            <a:r>
              <a:rPr lang="en-IN" dirty="0"/>
              <a:t> the younger process. When the younger process re-requests resource, it has to wait for older process to finish.</a:t>
            </a:r>
            <a:br>
              <a:rPr lang="en-IN" dirty="0"/>
            </a:br>
            <a:r>
              <a:rPr lang="en-IN" dirty="0"/>
              <a:t>This is the better of the two algorithms.</a:t>
            </a:r>
          </a:p>
          <a:p>
            <a:pPr algn="just">
              <a:buNone/>
            </a:pPr>
            <a:endParaRPr lang="en-IN" dirty="0"/>
          </a:p>
          <a:p>
            <a:pPr algn="just"/>
            <a:r>
              <a:rPr lang="en-IN" dirty="0"/>
              <a:t>Waiting Time:</a:t>
            </a:r>
          </a:p>
          <a:p>
            <a:pPr lvl="1" algn="just"/>
            <a:r>
              <a:rPr lang="en-IN" dirty="0"/>
              <a:t>In the WAIT-DIE algorithm, an older transaction is made to wait for younger ones.</a:t>
            </a:r>
          </a:p>
          <a:p>
            <a:pPr lvl="1" algn="just"/>
            <a:r>
              <a:rPr lang="en-IN" dirty="0"/>
              <a:t>In the WOUND-DIE algorithm, an older transaction never waits for younger ones and wound all the younger transactions.</a:t>
            </a:r>
          </a:p>
          <a:p>
            <a:pPr lvl="1" algn="just"/>
            <a:endParaRPr lang="en-IN" dirty="0"/>
          </a:p>
          <a:p>
            <a:pPr algn="just"/>
            <a:r>
              <a:rPr lang="en-IN" dirty="0"/>
              <a:t>Number of Restarts:</a:t>
            </a:r>
          </a:p>
          <a:p>
            <a:pPr lvl="1" algn="just"/>
            <a:r>
              <a:rPr lang="en-IN" dirty="0"/>
              <a:t>In the WAIT-DIE algorithm, the younger requester dies and is restarted.</a:t>
            </a:r>
          </a:p>
          <a:p>
            <a:pPr lvl="1" algn="just"/>
            <a:r>
              <a:rPr lang="en-IN" dirty="0"/>
              <a:t>In the WOUND-DIE algorithm, if the requester is younger, it waits rather than continuously dying and restarting.</a:t>
            </a:r>
          </a:p>
          <a:p>
            <a:pPr algn="just">
              <a:buNone/>
            </a:pPr>
            <a:endParaRPr lang="en-IN" dirty="0"/>
          </a:p>
          <a:p>
            <a:pPr algn="just"/>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45</a:t>
            </a:fld>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Non Two Phase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46</a:t>
            </a:fld>
            <a:endParaRPr lang="en-IN"/>
          </a:p>
        </p:txBody>
      </p:sp>
      <p:sp>
        <p:nvSpPr>
          <p:cNvPr id="6" name="Content Placeholder 5"/>
          <p:cNvSpPr>
            <a:spLocks noGrp="1"/>
          </p:cNvSpPr>
          <p:nvPr>
            <p:ph sz="half" idx="2"/>
          </p:nvPr>
        </p:nvSpPr>
        <p:spPr>
          <a:xfrm>
            <a:off x="1101437" y="1296785"/>
            <a:ext cx="10386752" cy="4630796"/>
          </a:xfrm>
        </p:spPr>
        <p:txBody>
          <a:bodyPr/>
          <a:lstStyle/>
          <a:p>
            <a:r>
              <a:rPr lang="en-IN" dirty="0"/>
              <a:t>When the data objects of a database system are hierarchically organized (hierarchical database systems), a non two phase locking protocol can ensure </a:t>
            </a:r>
            <a:r>
              <a:rPr lang="en-IN" dirty="0" err="1"/>
              <a:t>serializability</a:t>
            </a:r>
            <a:r>
              <a:rPr lang="en-IN" dirty="0"/>
              <a:t> and freedom from deadlocks.</a:t>
            </a:r>
          </a:p>
          <a:p>
            <a:r>
              <a:rPr lang="en-IN" dirty="0"/>
              <a:t>In non-two-phase locking, a transaction can request a lock on a data object even after releasing locks on some data objects.</a:t>
            </a:r>
          </a:p>
          <a:p>
            <a:r>
              <a:rPr lang="en-IN" dirty="0"/>
              <a:t>A data object cannot be locked more than once by the same transaction.</a:t>
            </a:r>
          </a:p>
          <a:p>
            <a:r>
              <a:rPr lang="en-IN" dirty="0"/>
              <a:t>In order to access a data object, a transaction must first lock it.</a:t>
            </a:r>
          </a:p>
          <a:p>
            <a:r>
              <a:rPr lang="en-IN" dirty="0"/>
              <a:t> If a transaction attempts to lock a data object that is already locked, the transaction  is blocked.</a:t>
            </a:r>
          </a:p>
          <a:p>
            <a:r>
              <a:rPr lang="en-IN" dirty="0"/>
              <a:t>When a transaction unlocks a data object, one of the transactions waiting for it gets a lock on it and resumes.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Non Two Phase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47</a:t>
            </a:fld>
            <a:endParaRPr lang="en-IN"/>
          </a:p>
        </p:txBody>
      </p:sp>
      <p:sp>
        <p:nvSpPr>
          <p:cNvPr id="6" name="Content Placeholder 5"/>
          <p:cNvSpPr>
            <a:spLocks noGrp="1"/>
          </p:cNvSpPr>
          <p:nvPr>
            <p:ph sz="half" idx="2"/>
          </p:nvPr>
        </p:nvSpPr>
        <p:spPr>
          <a:xfrm>
            <a:off x="1101437" y="1296784"/>
            <a:ext cx="10386752" cy="5220393"/>
          </a:xfrm>
        </p:spPr>
        <p:txBody>
          <a:bodyPr/>
          <a:lstStyle/>
          <a:p>
            <a:pPr algn="just"/>
            <a:r>
              <a:rPr lang="en-IN" dirty="0"/>
              <a:t>When a transaction T</a:t>
            </a:r>
            <a:r>
              <a:rPr lang="en-IN" baseline="-25000" dirty="0"/>
              <a:t>i</a:t>
            </a:r>
            <a:r>
              <a:rPr lang="en-IN" dirty="0"/>
              <a:t> starts, it selects a data object in the database tree for locking and can be subsequently lock the data objects only in the </a:t>
            </a:r>
            <a:r>
              <a:rPr lang="en-IN" dirty="0" err="1"/>
              <a:t>subtree</a:t>
            </a:r>
            <a:r>
              <a:rPr lang="en-IN" dirty="0"/>
              <a:t> with root node.</a:t>
            </a:r>
          </a:p>
        </p:txBody>
      </p:sp>
      <p:pic>
        <p:nvPicPr>
          <p:cNvPr id="7" name="Picture 2"/>
          <p:cNvPicPr>
            <a:picLocks noChangeAspect="1" noChangeArrowheads="1"/>
          </p:cNvPicPr>
          <p:nvPr/>
        </p:nvPicPr>
        <p:blipFill>
          <a:blip r:embed="rId3"/>
          <a:srcRect/>
          <a:stretch>
            <a:fillRect/>
          </a:stretch>
        </p:blipFill>
        <p:spPr bwMode="auto">
          <a:xfrm>
            <a:off x="2174527" y="2357033"/>
            <a:ext cx="7900498" cy="407341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Non Two Phase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48</a:t>
            </a:fld>
            <a:endParaRPr lang="en-IN"/>
          </a:p>
        </p:txBody>
      </p:sp>
      <p:sp>
        <p:nvSpPr>
          <p:cNvPr id="6" name="Content Placeholder 5"/>
          <p:cNvSpPr>
            <a:spLocks noGrp="1"/>
          </p:cNvSpPr>
          <p:nvPr>
            <p:ph sz="half" idx="2"/>
          </p:nvPr>
        </p:nvSpPr>
        <p:spPr>
          <a:xfrm>
            <a:off x="1101437" y="1296784"/>
            <a:ext cx="10386752" cy="5220393"/>
          </a:xfrm>
        </p:spPr>
        <p:txBody>
          <a:bodyPr/>
          <a:lstStyle/>
          <a:p>
            <a:pPr algn="just">
              <a:buNone/>
            </a:pPr>
            <a:r>
              <a:rPr lang="en-IN" dirty="0"/>
              <a:t>.</a:t>
            </a:r>
          </a:p>
        </p:txBody>
      </p:sp>
      <p:pic>
        <p:nvPicPr>
          <p:cNvPr id="1026" name="Picture 2"/>
          <p:cNvPicPr>
            <a:picLocks noChangeAspect="1" noChangeArrowheads="1"/>
          </p:cNvPicPr>
          <p:nvPr/>
        </p:nvPicPr>
        <p:blipFill>
          <a:blip r:embed="rId3"/>
          <a:srcRect/>
          <a:stretch>
            <a:fillRect/>
          </a:stretch>
        </p:blipFill>
        <p:spPr bwMode="auto">
          <a:xfrm>
            <a:off x="3565900" y="1352376"/>
            <a:ext cx="4630449" cy="4981921"/>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Non Two Phase Locking</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49</a:t>
            </a:fld>
            <a:endParaRPr lang="en-IN"/>
          </a:p>
        </p:txBody>
      </p:sp>
      <p:sp>
        <p:nvSpPr>
          <p:cNvPr id="6" name="Content Placeholder 5"/>
          <p:cNvSpPr>
            <a:spLocks noGrp="1"/>
          </p:cNvSpPr>
          <p:nvPr>
            <p:ph sz="half" idx="2"/>
          </p:nvPr>
        </p:nvSpPr>
        <p:spPr>
          <a:xfrm>
            <a:off x="1034934" y="1642745"/>
            <a:ext cx="10420003" cy="4351338"/>
          </a:xfrm>
        </p:spPr>
        <p:txBody>
          <a:bodyPr/>
          <a:lstStyle/>
          <a:p>
            <a:r>
              <a:rPr lang="en-IN" dirty="0"/>
              <a:t>Advantages:</a:t>
            </a:r>
          </a:p>
          <a:p>
            <a:pPr lvl="1"/>
            <a:r>
              <a:rPr lang="en-IN" dirty="0"/>
              <a:t>It is free from deadlocks.</a:t>
            </a:r>
          </a:p>
          <a:p>
            <a:pPr lvl="1"/>
            <a:r>
              <a:rPr lang="en-IN" dirty="0"/>
              <a:t>A lock can be released when it is no longer needed.</a:t>
            </a:r>
          </a:p>
          <a:p>
            <a:pPr lvl="1"/>
            <a:r>
              <a:rPr lang="en-IN" dirty="0"/>
              <a:t>The availability of data objects to other transaction is higher.</a:t>
            </a:r>
          </a:p>
          <a:p>
            <a:pPr lvl="1"/>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Transactions</a:t>
            </a:r>
          </a:p>
        </p:txBody>
      </p:sp>
      <p:sp>
        <p:nvSpPr>
          <p:cNvPr id="3" name="Content Placeholder 2"/>
          <p:cNvSpPr>
            <a:spLocks noGrp="1"/>
          </p:cNvSpPr>
          <p:nvPr>
            <p:ph idx="1"/>
          </p:nvPr>
        </p:nvSpPr>
        <p:spPr>
          <a:xfrm>
            <a:off x="541986" y="980902"/>
            <a:ext cx="11278712" cy="5123683"/>
          </a:xfrm>
        </p:spPr>
        <p:txBody>
          <a:bodyPr>
            <a:normAutofit/>
          </a:bodyPr>
          <a:lstStyle/>
          <a:p>
            <a:pPr algn="just">
              <a:buNone/>
            </a:pPr>
            <a:r>
              <a:rPr lang="en-IN" sz="2800" dirty="0"/>
              <a:t>• A user interacts with a database by performing read and write actions on the data objects. </a:t>
            </a:r>
          </a:p>
          <a:p>
            <a:pPr algn="just"/>
            <a:r>
              <a:rPr lang="en-IN" sz="2800" dirty="0"/>
              <a:t>The actions of a user are normally group together (as a program) to form a single logical unit of interaction, termed a </a:t>
            </a:r>
            <a:r>
              <a:rPr lang="en-IN" sz="2800" b="1" dirty="0"/>
              <a:t>transaction</a:t>
            </a:r>
            <a:r>
              <a:rPr lang="en-IN" sz="2800" dirty="0"/>
              <a:t>.</a:t>
            </a:r>
          </a:p>
          <a:p>
            <a:pPr algn="just"/>
            <a:r>
              <a:rPr lang="en-IN" sz="2800" dirty="0"/>
              <a:t>A transaction consists of a sequence of read, compute and write statements that refer to the data objects of a database.</a:t>
            </a:r>
          </a:p>
          <a:p>
            <a:pPr algn="just"/>
            <a:r>
              <a:rPr lang="en-IN" sz="2800" dirty="0"/>
              <a:t>The following are the properties of a transaction:</a:t>
            </a:r>
          </a:p>
          <a:p>
            <a:pPr lvl="1" algn="just"/>
            <a:r>
              <a:rPr lang="en-IN" sz="2800" dirty="0"/>
              <a:t>A transaction preserves the consistency of a database.</a:t>
            </a:r>
          </a:p>
          <a:p>
            <a:pPr lvl="1" algn="just"/>
            <a:r>
              <a:rPr lang="en-IN" sz="2800" dirty="0"/>
              <a:t>A transaction terminates in finite time.</a:t>
            </a:r>
          </a:p>
        </p:txBody>
      </p:sp>
      <p:sp>
        <p:nvSpPr>
          <p:cNvPr id="4" name="Slide Number Placeholder 3"/>
          <p:cNvSpPr>
            <a:spLocks noGrp="1"/>
          </p:cNvSpPr>
          <p:nvPr>
            <p:ph type="sldNum" sz="quarter" idx="12"/>
          </p:nvPr>
        </p:nvSpPr>
        <p:spPr/>
        <p:txBody>
          <a:bodyPr/>
          <a:lstStyle/>
          <a:p>
            <a:fld id="{0626A560-D43F-4E42-9E25-CE5313D6E885}" type="slidenum">
              <a:rPr lang="en-IN" smtClean="0"/>
              <a:pPr/>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6214" y="2129753"/>
            <a:ext cx="10515600" cy="1228302"/>
          </a:xfrm>
        </p:spPr>
        <p:txBody>
          <a:bodyPr/>
          <a:lstStyle/>
          <a:p>
            <a:r>
              <a:rPr lang="en-IN" sz="3600" dirty="0"/>
              <a:t>Time-Stamped Based Algorithms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50</a:t>
            </a:fld>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Time-Stamped Based Algorithms</a:t>
            </a:r>
          </a:p>
        </p:txBody>
      </p:sp>
      <p:sp>
        <p:nvSpPr>
          <p:cNvPr id="9" name="Subtitle 8"/>
          <p:cNvSpPr>
            <a:spLocks noGrp="1"/>
          </p:cNvSpPr>
          <p:nvPr>
            <p:ph sz="half" idx="1"/>
          </p:nvPr>
        </p:nvSpPr>
        <p:spPr/>
        <p:txBody>
          <a:bodyPr>
            <a:normAutofit fontScale="92500"/>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51</a:t>
            </a:fld>
            <a:endParaRPr lang="en-IN"/>
          </a:p>
        </p:txBody>
      </p:sp>
      <p:sp>
        <p:nvSpPr>
          <p:cNvPr id="6" name="Content Placeholder 5"/>
          <p:cNvSpPr>
            <a:spLocks noGrp="1"/>
          </p:cNvSpPr>
          <p:nvPr>
            <p:ph sz="half" idx="2"/>
          </p:nvPr>
        </p:nvSpPr>
        <p:spPr>
          <a:xfrm>
            <a:off x="598516" y="1246909"/>
            <a:ext cx="11222182" cy="5303520"/>
          </a:xfrm>
        </p:spPr>
        <p:txBody>
          <a:bodyPr>
            <a:normAutofit fontScale="92500"/>
          </a:bodyPr>
          <a:lstStyle/>
          <a:p>
            <a:pPr algn="just">
              <a:lnSpc>
                <a:spcPct val="110000"/>
              </a:lnSpc>
            </a:pPr>
            <a:r>
              <a:rPr lang="en-IN" dirty="0"/>
              <a:t>In timestamp based concurrency control algorithms, every site maintains a logical clock that is incremented when a transition is submitted at that site and updated whenever the site receives a message with a higher clock value.</a:t>
            </a:r>
          </a:p>
          <a:p>
            <a:pPr algn="just">
              <a:lnSpc>
                <a:spcPct val="110000"/>
              </a:lnSpc>
            </a:pPr>
            <a:r>
              <a:rPr lang="en-IN" dirty="0"/>
              <a:t>Every message contains the current clock value of its sender site.</a:t>
            </a:r>
          </a:p>
          <a:p>
            <a:pPr algn="just">
              <a:lnSpc>
                <a:spcPct val="110000"/>
              </a:lnSpc>
            </a:pPr>
            <a:r>
              <a:rPr lang="en-IN" dirty="0"/>
              <a:t>Each transaction is assigned a unique timestamp and conflicting actions are executed in the order of the timestamp of their transactions.</a:t>
            </a:r>
          </a:p>
          <a:p>
            <a:pPr algn="just">
              <a:lnSpc>
                <a:spcPct val="110000"/>
              </a:lnSpc>
            </a:pPr>
            <a:r>
              <a:rPr lang="en-IN" dirty="0"/>
              <a:t>Timestamps can be used in two ways:</a:t>
            </a:r>
          </a:p>
          <a:p>
            <a:pPr lvl="1" algn="just">
              <a:lnSpc>
                <a:spcPct val="110000"/>
              </a:lnSpc>
            </a:pPr>
            <a:r>
              <a:rPr lang="en-IN" dirty="0"/>
              <a:t>First, they can be used to determine the </a:t>
            </a:r>
            <a:r>
              <a:rPr lang="en-IN" dirty="0" err="1"/>
              <a:t>outdatedness</a:t>
            </a:r>
            <a:r>
              <a:rPr lang="en-IN" dirty="0"/>
              <a:t> of a request with respect to the data object it is operating on.</a:t>
            </a:r>
          </a:p>
          <a:p>
            <a:pPr lvl="1" algn="just">
              <a:lnSpc>
                <a:spcPct val="110000"/>
              </a:lnSpc>
            </a:pPr>
            <a:r>
              <a:rPr lang="en-IN" dirty="0"/>
              <a:t>Second, they can be used to order events with respect to one another.</a:t>
            </a:r>
          </a:p>
          <a:p>
            <a:pPr marL="228600" lvl="1" algn="just">
              <a:lnSpc>
                <a:spcPct val="110000"/>
              </a:lnSpc>
            </a:pPr>
            <a:r>
              <a:rPr lang="en-IN"/>
              <a:t>In </a:t>
            </a:r>
            <a:r>
              <a:rPr lang="en-IN" dirty="0"/>
              <a:t>timestamp based concurrency control algorithms, the serialization order of transactions is selected a priori (decided by their timestamp) and transactions are forced to follow this order.</a:t>
            </a:r>
          </a:p>
          <a:p>
            <a:pPr algn="just"/>
            <a:endParaRPr lang="en-IN" dirty="0"/>
          </a:p>
          <a:p>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Time-Stamped Based Algorithms</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52</a:t>
            </a:fld>
            <a:endParaRPr lang="en-IN"/>
          </a:p>
        </p:txBody>
      </p:sp>
      <p:sp>
        <p:nvSpPr>
          <p:cNvPr id="6" name="Content Placeholder 5"/>
          <p:cNvSpPr>
            <a:spLocks noGrp="1"/>
          </p:cNvSpPr>
          <p:nvPr>
            <p:ph sz="half" idx="2"/>
          </p:nvPr>
        </p:nvSpPr>
        <p:spPr>
          <a:xfrm>
            <a:off x="598516" y="1246909"/>
            <a:ext cx="11222182" cy="5303520"/>
          </a:xfrm>
        </p:spPr>
        <p:txBody>
          <a:bodyPr>
            <a:normAutofit/>
          </a:bodyPr>
          <a:lstStyle/>
          <a:p>
            <a:pPr marL="0" indent="0" algn="just">
              <a:lnSpc>
                <a:spcPct val="110000"/>
              </a:lnSpc>
              <a:buNone/>
            </a:pPr>
            <a:endParaRPr lang="en-IN" dirty="0"/>
          </a:p>
          <a:p>
            <a:pPr algn="just">
              <a:lnSpc>
                <a:spcPct val="110000"/>
              </a:lnSpc>
            </a:pPr>
            <a:r>
              <a:rPr lang="en-IN" dirty="0"/>
              <a:t>Timestamp based concurrency control algorithms are:</a:t>
            </a:r>
          </a:p>
          <a:p>
            <a:pPr lvl="1" algn="just">
              <a:lnSpc>
                <a:spcPct val="200000"/>
              </a:lnSpc>
            </a:pPr>
            <a:r>
              <a:rPr lang="en-IN" dirty="0"/>
              <a:t>Basic Timestamp Ordering Algorithms</a:t>
            </a:r>
          </a:p>
          <a:p>
            <a:pPr lvl="1" algn="just">
              <a:lnSpc>
                <a:spcPct val="200000"/>
              </a:lnSpc>
            </a:pPr>
            <a:r>
              <a:rPr lang="en-IN" dirty="0"/>
              <a:t>Thomas Write Rule (TWR)</a:t>
            </a:r>
          </a:p>
          <a:p>
            <a:pPr lvl="1" algn="just">
              <a:lnSpc>
                <a:spcPct val="200000"/>
              </a:lnSpc>
            </a:pPr>
            <a:r>
              <a:rPr lang="en-IN" dirty="0" err="1"/>
              <a:t>Multiversion</a:t>
            </a:r>
            <a:r>
              <a:rPr lang="en-IN" dirty="0"/>
              <a:t> Timestamp Ordering Algorithm</a:t>
            </a:r>
          </a:p>
          <a:p>
            <a:pPr lvl="1" algn="just">
              <a:lnSpc>
                <a:spcPct val="200000"/>
              </a:lnSpc>
            </a:pPr>
            <a:r>
              <a:rPr lang="en-IN" dirty="0"/>
              <a:t>Conservative Timestamp Ordering Algorithm</a:t>
            </a:r>
          </a:p>
          <a:p>
            <a:pPr lvl="1" algn="just">
              <a:lnSpc>
                <a:spcPct val="110000"/>
              </a:lnSpc>
            </a:pPr>
            <a:endParaRPr lang="en-IN" dirty="0"/>
          </a:p>
          <a:p>
            <a:pPr algn="just"/>
            <a:endParaRPr lang="en-IN" dirty="0"/>
          </a:p>
          <a:p>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pPr marL="685800" lvl="1" indent="-228600" algn="just" rtl="0">
              <a:lnSpc>
                <a:spcPct val="110000"/>
              </a:lnSpc>
              <a:spcBef>
                <a:spcPts val="500"/>
              </a:spcBef>
            </a:pPr>
            <a:r>
              <a:rPr lang="en-IN" sz="2800" b="1" kern="1200" dirty="0">
                <a:solidFill>
                  <a:schemeClr val="bg1"/>
                </a:solidFill>
                <a:latin typeface="+mn-lt"/>
                <a:ea typeface="+mn-ea"/>
                <a:cs typeface="+mn-cs"/>
              </a:rPr>
              <a:t>Basic Timestamp Ordering Algorithms (BTO )</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53</a:t>
            </a:fld>
            <a:endParaRPr lang="en-IN"/>
          </a:p>
        </p:txBody>
      </p:sp>
      <p:sp>
        <p:nvSpPr>
          <p:cNvPr id="6" name="Content Placeholder 5"/>
          <p:cNvSpPr>
            <a:spLocks noGrp="1"/>
          </p:cNvSpPr>
          <p:nvPr>
            <p:ph sz="half" idx="2"/>
          </p:nvPr>
        </p:nvSpPr>
        <p:spPr>
          <a:xfrm>
            <a:off x="598516" y="1246909"/>
            <a:ext cx="11222182" cy="5303520"/>
          </a:xfrm>
        </p:spPr>
        <p:txBody>
          <a:bodyPr>
            <a:normAutofit/>
          </a:bodyPr>
          <a:lstStyle/>
          <a:p>
            <a:pPr algn="just">
              <a:lnSpc>
                <a:spcPct val="110000"/>
              </a:lnSpc>
            </a:pPr>
            <a:r>
              <a:rPr lang="en-IN" dirty="0"/>
              <a:t>The scheduler at each DM (Data Manager) keeps track of the largest timestamp of any read and write processed thus far for each data object.</a:t>
            </a:r>
          </a:p>
          <a:p>
            <a:pPr algn="just">
              <a:lnSpc>
                <a:spcPct val="110000"/>
              </a:lnSpc>
            </a:pPr>
            <a:endParaRPr lang="en-IN" dirty="0"/>
          </a:p>
          <a:p>
            <a:pPr lvl="1" algn="just">
              <a:lnSpc>
                <a:spcPct val="110000"/>
              </a:lnSpc>
            </a:pPr>
            <a:endParaRPr lang="en-IN" dirty="0"/>
          </a:p>
          <a:p>
            <a:pPr algn="just"/>
            <a:endParaRPr lang="en-IN" dirty="0"/>
          </a:p>
          <a:p>
            <a:endParaRPr lang="en-IN" dirty="0"/>
          </a:p>
        </p:txBody>
      </p:sp>
      <p:pic>
        <p:nvPicPr>
          <p:cNvPr id="2051" name="Picture 3"/>
          <p:cNvPicPr>
            <a:picLocks noChangeAspect="1" noChangeArrowheads="1"/>
          </p:cNvPicPr>
          <p:nvPr/>
        </p:nvPicPr>
        <p:blipFill>
          <a:blip r:embed="rId3"/>
          <a:srcRect/>
          <a:stretch>
            <a:fillRect/>
          </a:stretch>
        </p:blipFill>
        <p:spPr bwMode="auto">
          <a:xfrm>
            <a:off x="813953" y="2308341"/>
            <a:ext cx="10906992" cy="3926204"/>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pPr lvl="1">
              <a:lnSpc>
                <a:spcPct val="110000"/>
              </a:lnSpc>
            </a:pPr>
            <a:r>
              <a:rPr lang="en-IN" sz="2800" b="1" kern="1200" dirty="0">
                <a:solidFill>
                  <a:schemeClr val="bg1"/>
                </a:solidFill>
                <a:latin typeface="+mn-lt"/>
                <a:ea typeface="+mn-ea"/>
                <a:cs typeface="+mn-cs"/>
              </a:rPr>
              <a:t>Thomas Write Rule (TWR)</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54</a:t>
            </a:fld>
            <a:endParaRPr lang="en-IN"/>
          </a:p>
        </p:txBody>
      </p:sp>
      <p:sp>
        <p:nvSpPr>
          <p:cNvPr id="6" name="Content Placeholder 5"/>
          <p:cNvSpPr>
            <a:spLocks noGrp="1"/>
          </p:cNvSpPr>
          <p:nvPr>
            <p:ph sz="half" idx="2"/>
          </p:nvPr>
        </p:nvSpPr>
        <p:spPr>
          <a:xfrm>
            <a:off x="598516" y="1246909"/>
            <a:ext cx="11222182" cy="5303520"/>
          </a:xfrm>
        </p:spPr>
        <p:txBody>
          <a:bodyPr>
            <a:normAutofit/>
          </a:bodyPr>
          <a:lstStyle/>
          <a:p>
            <a:pPr algn="just">
              <a:lnSpc>
                <a:spcPct val="110000"/>
              </a:lnSpc>
            </a:pPr>
            <a:r>
              <a:rPr lang="en-IN" dirty="0"/>
              <a:t>It states that, </a:t>
            </a:r>
            <a:r>
              <a:rPr lang="en-IN" b="1" dirty="0"/>
              <a:t>if a more recent transaction has already written the value of an object</a:t>
            </a:r>
            <a:r>
              <a:rPr lang="en-IN" dirty="0"/>
              <a:t>, then a less recent transaction does not need perform its own write since it will eventually be overwritten by the more recent one.</a:t>
            </a:r>
          </a:p>
          <a:p>
            <a:pPr algn="just">
              <a:lnSpc>
                <a:spcPct val="110000"/>
              </a:lnSpc>
            </a:pPr>
            <a:r>
              <a:rPr lang="en-IN" dirty="0"/>
              <a:t>Is suitable only for the execution of write actions.</a:t>
            </a:r>
          </a:p>
          <a:p>
            <a:pPr algn="just">
              <a:lnSpc>
                <a:spcPct val="110000"/>
              </a:lnSpc>
            </a:pPr>
            <a:r>
              <a:rPr lang="en-IN" dirty="0"/>
              <a:t>For a write( x, v, TS ), if TS &lt; W-</a:t>
            </a:r>
            <a:r>
              <a:rPr lang="en-IN" dirty="0" err="1"/>
              <a:t>ts</a:t>
            </a:r>
            <a:r>
              <a:rPr lang="en-IN" dirty="0"/>
              <a:t>(x), then TWR says that instead of rejecting the write, simply ignore it.</a:t>
            </a:r>
          </a:p>
          <a:p>
            <a:pPr algn="just">
              <a:lnSpc>
                <a:spcPct val="110000"/>
              </a:lnSpc>
            </a:pPr>
            <a:r>
              <a:rPr lang="en-IN" dirty="0"/>
              <a:t>This is sufficient to enforce synchronization among writes.</a:t>
            </a:r>
          </a:p>
          <a:p>
            <a:pPr algn="just">
              <a:lnSpc>
                <a:spcPct val="110000"/>
              </a:lnSpc>
            </a:pPr>
            <a:r>
              <a:rPr lang="en-IN" dirty="0"/>
              <a:t>An additional mechanism is needed for synchronization between read and writes because TWR takes care of only write-write synchronization.</a:t>
            </a:r>
          </a:p>
          <a:p>
            <a:pPr algn="just">
              <a:lnSpc>
                <a:spcPct val="110000"/>
              </a:lnSpc>
            </a:pPr>
            <a:r>
              <a:rPr lang="en-IN" dirty="0"/>
              <a:t>TWR is an improvement over BTO algorithm because it reduces the number of transaction aborts.</a:t>
            </a:r>
          </a:p>
          <a:p>
            <a:pPr lvl="1" algn="just">
              <a:lnSpc>
                <a:spcPct val="110000"/>
              </a:lnSpc>
            </a:pPr>
            <a:endParaRPr lang="en-IN" dirty="0"/>
          </a:p>
          <a:p>
            <a:pPr algn="just"/>
            <a:endParaRPr lang="en-IN" dirty="0"/>
          </a:p>
          <a:p>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54826" y="532014"/>
            <a:ext cx="10515600" cy="498764"/>
          </a:xfrm>
        </p:spPr>
        <p:txBody>
          <a:bodyPr/>
          <a:lstStyle/>
          <a:p>
            <a:pPr lvl="1">
              <a:lnSpc>
                <a:spcPct val="110000"/>
              </a:lnSpc>
            </a:pPr>
            <a:r>
              <a:rPr lang="en-IN" sz="2800" b="1" dirty="0" err="1">
                <a:solidFill>
                  <a:schemeClr val="bg1"/>
                </a:solidFill>
                <a:latin typeface="+mn-lt"/>
              </a:rPr>
              <a:t>Multiversion</a:t>
            </a:r>
            <a:r>
              <a:rPr lang="en-IN" sz="2800" b="1" dirty="0">
                <a:solidFill>
                  <a:schemeClr val="bg1"/>
                </a:solidFill>
                <a:latin typeface="+mn-lt"/>
              </a:rPr>
              <a:t> Timestamp Ordering Algorithm</a:t>
            </a:r>
            <a:br>
              <a:rPr lang="en-IN" sz="2800" b="1" dirty="0">
                <a:solidFill>
                  <a:schemeClr val="bg1"/>
                </a:solidFill>
                <a:latin typeface="+mn-lt"/>
              </a:rPr>
            </a:br>
            <a:endParaRPr lang="en-IN" sz="2800" b="1" dirty="0">
              <a:solidFill>
                <a:schemeClr val="bg1"/>
              </a:solidFill>
              <a:latin typeface="+mn-lt"/>
            </a:endParaRP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55</a:t>
            </a:fld>
            <a:endParaRPr lang="en-IN"/>
          </a:p>
        </p:txBody>
      </p:sp>
      <p:sp>
        <p:nvSpPr>
          <p:cNvPr id="6" name="Content Placeholder 5"/>
          <p:cNvSpPr>
            <a:spLocks noGrp="1"/>
          </p:cNvSpPr>
          <p:nvPr>
            <p:ph sz="half" idx="2"/>
          </p:nvPr>
        </p:nvSpPr>
        <p:spPr>
          <a:xfrm>
            <a:off x="598516" y="1246909"/>
            <a:ext cx="11222182" cy="5303520"/>
          </a:xfrm>
        </p:spPr>
        <p:txBody>
          <a:bodyPr>
            <a:normAutofit/>
          </a:bodyPr>
          <a:lstStyle/>
          <a:p>
            <a:pPr algn="just">
              <a:lnSpc>
                <a:spcPct val="110000"/>
              </a:lnSpc>
            </a:pPr>
            <a:r>
              <a:rPr lang="en-IN" dirty="0"/>
              <a:t>A problem with 2PL is that it can lead to deadlocks. </a:t>
            </a:r>
          </a:p>
          <a:p>
            <a:pPr algn="just">
              <a:lnSpc>
                <a:spcPct val="110000"/>
              </a:lnSpc>
            </a:pPr>
            <a:r>
              <a:rPr lang="en-IN" dirty="0" err="1"/>
              <a:t>Multiversion</a:t>
            </a:r>
            <a:r>
              <a:rPr lang="en-IN" dirty="0"/>
              <a:t> timestamp ordering scheme solves this problem by ordering transactions and aborting transactions that access data out of order. </a:t>
            </a:r>
          </a:p>
          <a:p>
            <a:pPr algn="just">
              <a:lnSpc>
                <a:spcPct val="110000"/>
              </a:lnSpc>
            </a:pPr>
            <a:r>
              <a:rPr lang="en-IN" dirty="0"/>
              <a:t>It also increases the concurrency in the system by never making an operation block.</a:t>
            </a:r>
          </a:p>
          <a:p>
            <a:pPr algn="just">
              <a:lnSpc>
                <a:spcPct val="110000"/>
              </a:lnSpc>
            </a:pPr>
            <a:r>
              <a:rPr lang="en-IN" dirty="0"/>
              <a:t>The basic idea in this scheme is to assign transactions timestamps when they are started, which are used to order these transactions. </a:t>
            </a:r>
          </a:p>
          <a:p>
            <a:pPr algn="just">
              <a:lnSpc>
                <a:spcPct val="110000"/>
              </a:lnSpc>
            </a:pPr>
            <a:r>
              <a:rPr lang="en-IN" dirty="0"/>
              <a:t>If two transactions access data items in an order that is inconsistent with their time stamps, then one of them is aborted.</a:t>
            </a:r>
          </a:p>
          <a:p>
            <a:pPr algn="just"/>
            <a:endParaRPr lang="en-IN" dirty="0"/>
          </a:p>
          <a:p>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54826" y="532014"/>
            <a:ext cx="10515600" cy="498764"/>
          </a:xfrm>
        </p:spPr>
        <p:txBody>
          <a:bodyPr/>
          <a:lstStyle/>
          <a:p>
            <a:pPr lvl="1">
              <a:lnSpc>
                <a:spcPct val="110000"/>
              </a:lnSpc>
            </a:pPr>
            <a:r>
              <a:rPr lang="en-IN" sz="2800" b="1" dirty="0" err="1">
                <a:solidFill>
                  <a:schemeClr val="bg1"/>
                </a:solidFill>
                <a:latin typeface="+mn-lt"/>
              </a:rPr>
              <a:t>Multiversion</a:t>
            </a:r>
            <a:r>
              <a:rPr lang="en-IN" sz="2800" b="1" dirty="0">
                <a:solidFill>
                  <a:schemeClr val="bg1"/>
                </a:solidFill>
                <a:latin typeface="+mn-lt"/>
              </a:rPr>
              <a:t> Timestamp Ordering Algorithm</a:t>
            </a:r>
            <a:br>
              <a:rPr lang="en-IN" sz="2800" b="1" dirty="0">
                <a:solidFill>
                  <a:schemeClr val="bg1"/>
                </a:solidFill>
                <a:latin typeface="+mn-lt"/>
              </a:rPr>
            </a:br>
            <a:endParaRPr lang="en-IN" sz="2800" b="1" dirty="0">
              <a:solidFill>
                <a:schemeClr val="bg1"/>
              </a:solidFill>
              <a:latin typeface="+mn-lt"/>
            </a:endParaRP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56</a:t>
            </a:fld>
            <a:endParaRPr lang="en-IN"/>
          </a:p>
        </p:txBody>
      </p:sp>
      <p:pic>
        <p:nvPicPr>
          <p:cNvPr id="3074" name="Picture 2"/>
          <p:cNvPicPr>
            <a:picLocks noGrp="1" noChangeAspect="1" noChangeArrowheads="1"/>
          </p:cNvPicPr>
          <p:nvPr>
            <p:ph sz="half" idx="2"/>
          </p:nvPr>
        </p:nvPicPr>
        <p:blipFill>
          <a:blip r:embed="rId3"/>
          <a:srcRect/>
          <a:stretch>
            <a:fillRect/>
          </a:stretch>
        </p:blipFill>
        <p:spPr bwMode="auto">
          <a:xfrm>
            <a:off x="1030778" y="1181575"/>
            <a:ext cx="10523913" cy="3806061"/>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1023503" y="4999586"/>
            <a:ext cx="10531187" cy="13144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54826" y="532014"/>
            <a:ext cx="10515600" cy="498764"/>
          </a:xfrm>
        </p:spPr>
        <p:txBody>
          <a:bodyPr/>
          <a:lstStyle/>
          <a:p>
            <a:pPr lvl="1">
              <a:lnSpc>
                <a:spcPct val="110000"/>
              </a:lnSpc>
            </a:pPr>
            <a:r>
              <a:rPr lang="en-IN" sz="2800" b="1" dirty="0" err="1">
                <a:solidFill>
                  <a:schemeClr val="bg1"/>
                </a:solidFill>
                <a:latin typeface="+mn-lt"/>
              </a:rPr>
              <a:t>Multiversion</a:t>
            </a:r>
            <a:r>
              <a:rPr lang="en-IN" sz="2800" b="1" dirty="0">
                <a:solidFill>
                  <a:schemeClr val="bg1"/>
                </a:solidFill>
                <a:latin typeface="+mn-lt"/>
              </a:rPr>
              <a:t> Timestamp Ordering Algorithm</a:t>
            </a:r>
            <a:br>
              <a:rPr lang="en-IN" sz="2800" b="1" dirty="0">
                <a:solidFill>
                  <a:schemeClr val="bg1"/>
                </a:solidFill>
                <a:latin typeface="+mn-lt"/>
              </a:rPr>
            </a:br>
            <a:endParaRPr lang="en-IN" sz="2800" b="1" dirty="0">
              <a:solidFill>
                <a:schemeClr val="bg1"/>
              </a:solidFill>
              <a:latin typeface="+mn-lt"/>
            </a:endParaRP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57</a:t>
            </a:fld>
            <a:endParaRPr lang="en-IN"/>
          </a:p>
        </p:txBody>
      </p:sp>
      <p:sp>
        <p:nvSpPr>
          <p:cNvPr id="7" name="Content Placeholder 6"/>
          <p:cNvSpPr>
            <a:spLocks noGrp="1"/>
          </p:cNvSpPr>
          <p:nvPr>
            <p:ph sz="half" idx="2"/>
          </p:nvPr>
        </p:nvSpPr>
        <p:spPr/>
        <p:txBody>
          <a:bodyPr/>
          <a:lstStyle/>
          <a:p>
            <a:endParaRPr lang="en-IN"/>
          </a:p>
        </p:txBody>
      </p:sp>
      <p:pic>
        <p:nvPicPr>
          <p:cNvPr id="4098" name="Picture 2"/>
          <p:cNvPicPr>
            <a:picLocks noChangeAspect="1" noChangeArrowheads="1"/>
          </p:cNvPicPr>
          <p:nvPr/>
        </p:nvPicPr>
        <p:blipFill>
          <a:blip r:embed="rId3"/>
          <a:srcRect/>
          <a:stretch>
            <a:fillRect/>
          </a:stretch>
        </p:blipFill>
        <p:spPr bwMode="auto">
          <a:xfrm>
            <a:off x="738100" y="983760"/>
            <a:ext cx="10833216" cy="5614857"/>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249383"/>
            <a:ext cx="10515600" cy="482137"/>
          </a:xfrm>
        </p:spPr>
        <p:txBody>
          <a:bodyPr/>
          <a:lstStyle/>
          <a:p>
            <a:pPr lvl="1">
              <a:lnSpc>
                <a:spcPct val="110000"/>
              </a:lnSpc>
            </a:pPr>
            <a:br>
              <a:rPr lang="en-IN" sz="2800" b="1" dirty="0">
                <a:solidFill>
                  <a:schemeClr val="bg1"/>
                </a:solidFill>
                <a:latin typeface="+mn-lt"/>
              </a:rPr>
            </a:br>
            <a:r>
              <a:rPr lang="en-IN" sz="2800" b="1" dirty="0">
                <a:solidFill>
                  <a:schemeClr val="bg1"/>
                </a:solidFill>
                <a:latin typeface="+mn-lt"/>
              </a:rPr>
              <a:t>Conservative Timestamp Ordering Algorithm</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58</a:t>
            </a:fld>
            <a:endParaRPr lang="en-IN"/>
          </a:p>
        </p:txBody>
      </p:sp>
      <p:pic>
        <p:nvPicPr>
          <p:cNvPr id="5122" name="Picture 2"/>
          <p:cNvPicPr>
            <a:picLocks noGrp="1" noChangeAspect="1" noChangeArrowheads="1"/>
          </p:cNvPicPr>
          <p:nvPr>
            <p:ph sz="half" idx="2"/>
          </p:nvPr>
        </p:nvPicPr>
        <p:blipFill>
          <a:blip r:embed="rId3"/>
          <a:srcRect/>
          <a:stretch>
            <a:fillRect/>
          </a:stretch>
        </p:blipFill>
        <p:spPr bwMode="auto">
          <a:xfrm>
            <a:off x="773674" y="1334669"/>
            <a:ext cx="10697889" cy="3619716"/>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249383"/>
            <a:ext cx="10515600" cy="482137"/>
          </a:xfrm>
        </p:spPr>
        <p:txBody>
          <a:bodyPr/>
          <a:lstStyle/>
          <a:p>
            <a:pPr lvl="1">
              <a:lnSpc>
                <a:spcPct val="110000"/>
              </a:lnSpc>
            </a:pPr>
            <a:br>
              <a:rPr lang="en-IN" sz="2800" b="1" dirty="0">
                <a:solidFill>
                  <a:schemeClr val="bg1"/>
                </a:solidFill>
                <a:latin typeface="+mn-lt"/>
              </a:rPr>
            </a:br>
            <a:r>
              <a:rPr lang="en-IN" sz="2800" b="1" dirty="0">
                <a:solidFill>
                  <a:schemeClr val="bg1"/>
                </a:solidFill>
                <a:latin typeface="+mn-lt"/>
              </a:rPr>
              <a:t>Conservative Timestamp Ordering Algorithm</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59</a:t>
            </a:fld>
            <a:endParaRPr lang="en-IN"/>
          </a:p>
        </p:txBody>
      </p:sp>
      <p:sp>
        <p:nvSpPr>
          <p:cNvPr id="6" name="Content Placeholder 5"/>
          <p:cNvSpPr>
            <a:spLocks noGrp="1"/>
          </p:cNvSpPr>
          <p:nvPr>
            <p:ph sz="half" idx="2"/>
          </p:nvPr>
        </p:nvSpPr>
        <p:spPr/>
        <p:txBody>
          <a:bodyPr/>
          <a:lstStyle/>
          <a:p>
            <a:r>
              <a:rPr lang="en-IN" dirty="0"/>
              <a:t>.</a:t>
            </a:r>
          </a:p>
        </p:txBody>
      </p:sp>
      <p:pic>
        <p:nvPicPr>
          <p:cNvPr id="6146" name="Picture 2"/>
          <p:cNvPicPr>
            <a:picLocks noChangeAspect="1" noChangeArrowheads="1"/>
          </p:cNvPicPr>
          <p:nvPr/>
        </p:nvPicPr>
        <p:blipFill>
          <a:blip r:embed="rId3"/>
          <a:srcRect/>
          <a:stretch>
            <a:fillRect/>
          </a:stretch>
        </p:blipFill>
        <p:spPr bwMode="auto">
          <a:xfrm>
            <a:off x="1023157" y="1714587"/>
            <a:ext cx="10481657" cy="336232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Transactions</a:t>
            </a:r>
          </a:p>
        </p:txBody>
      </p:sp>
      <p:sp>
        <p:nvSpPr>
          <p:cNvPr id="3" name="Content Placeholder 2"/>
          <p:cNvSpPr>
            <a:spLocks noGrp="1"/>
          </p:cNvSpPr>
          <p:nvPr>
            <p:ph idx="1"/>
          </p:nvPr>
        </p:nvSpPr>
        <p:spPr>
          <a:xfrm>
            <a:off x="541986" y="980902"/>
            <a:ext cx="11278712" cy="5123683"/>
          </a:xfrm>
        </p:spPr>
        <p:txBody>
          <a:bodyPr>
            <a:normAutofit/>
          </a:bodyPr>
          <a:lstStyle/>
          <a:p>
            <a:pPr algn="just"/>
            <a:r>
              <a:rPr lang="en-IN" sz="2800" dirty="0"/>
              <a:t>A transaction that does not modify any data object but just read some of them is referred as a read-only transaction.</a:t>
            </a:r>
          </a:p>
          <a:p>
            <a:pPr algn="just"/>
            <a:r>
              <a:rPr lang="en-IN" sz="2800" dirty="0"/>
              <a:t>A transaction that modifies at least one date object is known as an update transaction or an update.</a:t>
            </a:r>
          </a:p>
          <a:p>
            <a:pPr algn="just"/>
            <a:r>
              <a:rPr lang="en-IN" sz="2800" dirty="0"/>
              <a:t> The term transaction is used in a general sense to stand for query or update.</a:t>
            </a:r>
          </a:p>
          <a:p>
            <a:pPr algn="just"/>
            <a:r>
              <a:rPr lang="en-IN" sz="2800" dirty="0"/>
              <a:t>For a transaction, the set of data objects that </a:t>
            </a:r>
            <a:r>
              <a:rPr lang="en-IN" sz="2800"/>
              <a:t>are read </a:t>
            </a:r>
            <a:r>
              <a:rPr lang="en-IN" sz="2800" dirty="0"/>
              <a:t>by it are referred to as it's </a:t>
            </a:r>
            <a:r>
              <a:rPr lang="en-IN" sz="2800" dirty="0" err="1">
                <a:solidFill>
                  <a:srgbClr val="FFC000"/>
                </a:solidFill>
              </a:rPr>
              <a:t>Readset</a:t>
            </a:r>
            <a:r>
              <a:rPr lang="en-IN" sz="2800" dirty="0"/>
              <a:t> and the set of data objects that are written by it are referred to as its </a:t>
            </a:r>
            <a:r>
              <a:rPr lang="en-IN" sz="2800" dirty="0" err="1">
                <a:solidFill>
                  <a:srgbClr val="FFC000"/>
                </a:solidFill>
              </a:rPr>
              <a:t>Writeset</a:t>
            </a:r>
            <a:r>
              <a:rPr lang="en-IN" sz="2800" dirty="0"/>
              <a:t>.</a:t>
            </a:r>
          </a:p>
          <a:p>
            <a:pPr algn="just"/>
            <a:r>
              <a:rPr lang="en-IN" sz="2800" dirty="0" err="1"/>
              <a:t>Readset</a:t>
            </a:r>
            <a:r>
              <a:rPr lang="en-IN" sz="2800" dirty="0"/>
              <a:t> of a transaction  - RS(T)</a:t>
            </a:r>
          </a:p>
          <a:p>
            <a:pPr algn="just"/>
            <a:r>
              <a:rPr lang="en-IN" sz="2800" dirty="0" err="1"/>
              <a:t>Writeset</a:t>
            </a:r>
            <a:r>
              <a:rPr lang="en-IN" sz="2800" dirty="0"/>
              <a:t> of a transaction – WS(T)</a:t>
            </a:r>
          </a:p>
        </p:txBody>
      </p:sp>
      <p:sp>
        <p:nvSpPr>
          <p:cNvPr id="4" name="Slide Number Placeholder 3"/>
          <p:cNvSpPr>
            <a:spLocks noGrp="1"/>
          </p:cNvSpPr>
          <p:nvPr>
            <p:ph type="sldNum" sz="quarter" idx="12"/>
          </p:nvPr>
        </p:nvSpPr>
        <p:spPr/>
        <p:txBody>
          <a:bodyPr/>
          <a:lstStyle/>
          <a:p>
            <a:fld id="{0626A560-D43F-4E42-9E25-CE5313D6E885}" type="slidenum">
              <a:rPr lang="en-IN" smtClean="0"/>
              <a:pPr/>
              <a:t>6</a:t>
            </a:fld>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249383"/>
            <a:ext cx="10515600" cy="482137"/>
          </a:xfrm>
        </p:spPr>
        <p:txBody>
          <a:bodyPr/>
          <a:lstStyle/>
          <a:p>
            <a:pPr lvl="1">
              <a:lnSpc>
                <a:spcPct val="110000"/>
              </a:lnSpc>
            </a:pPr>
            <a:br>
              <a:rPr lang="en-IN" sz="2800" b="1" dirty="0">
                <a:solidFill>
                  <a:schemeClr val="bg1"/>
                </a:solidFill>
                <a:latin typeface="+mn-lt"/>
              </a:rPr>
            </a:br>
            <a:r>
              <a:rPr lang="en-IN" sz="2800" b="1" dirty="0">
                <a:solidFill>
                  <a:schemeClr val="bg1"/>
                </a:solidFill>
                <a:latin typeface="+mn-lt"/>
              </a:rPr>
              <a:t>Conservative Timestamp Ordering Algorithm</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60</a:t>
            </a:fld>
            <a:endParaRPr lang="en-IN"/>
          </a:p>
        </p:txBody>
      </p:sp>
      <p:sp>
        <p:nvSpPr>
          <p:cNvPr id="6" name="Content Placeholder 5"/>
          <p:cNvSpPr>
            <a:spLocks noGrp="1"/>
          </p:cNvSpPr>
          <p:nvPr>
            <p:ph sz="half" idx="2"/>
          </p:nvPr>
        </p:nvSpPr>
        <p:spPr/>
        <p:txBody>
          <a:bodyPr/>
          <a:lstStyle/>
          <a:p>
            <a:r>
              <a:rPr lang="en-IN" dirty="0"/>
              <a:t>.</a:t>
            </a:r>
          </a:p>
        </p:txBody>
      </p:sp>
      <p:pic>
        <p:nvPicPr>
          <p:cNvPr id="7170" name="Picture 2"/>
          <p:cNvPicPr>
            <a:picLocks noChangeAspect="1" noChangeArrowheads="1"/>
          </p:cNvPicPr>
          <p:nvPr/>
        </p:nvPicPr>
        <p:blipFill>
          <a:blip r:embed="rId3"/>
          <a:srcRect/>
          <a:stretch>
            <a:fillRect/>
          </a:stretch>
        </p:blipFill>
        <p:spPr bwMode="auto">
          <a:xfrm>
            <a:off x="792393" y="1432560"/>
            <a:ext cx="10995054" cy="3721332"/>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6214" y="2129753"/>
            <a:ext cx="10515600" cy="1228302"/>
          </a:xfrm>
        </p:spPr>
        <p:txBody>
          <a:bodyPr/>
          <a:lstStyle/>
          <a:p>
            <a:r>
              <a:rPr lang="en-IN" sz="3600" dirty="0"/>
              <a:t>Optimistic Algorithms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61</a:t>
            </a:fld>
            <a:endParaRPr lang="en-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Optimistic Algorithms</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62</a:t>
            </a:fld>
            <a:endParaRPr lang="en-IN"/>
          </a:p>
        </p:txBody>
      </p:sp>
      <p:sp>
        <p:nvSpPr>
          <p:cNvPr id="6" name="Content Placeholder 5"/>
          <p:cNvSpPr>
            <a:spLocks noGrp="1"/>
          </p:cNvSpPr>
          <p:nvPr>
            <p:ph sz="half" idx="2"/>
          </p:nvPr>
        </p:nvSpPr>
        <p:spPr>
          <a:xfrm>
            <a:off x="1034934" y="1642745"/>
            <a:ext cx="10420003" cy="4351338"/>
          </a:xfrm>
        </p:spPr>
        <p:txBody>
          <a:bodyPr/>
          <a:lstStyle/>
          <a:p>
            <a:pPr algn="just"/>
            <a:r>
              <a:rPr lang="en-IN" dirty="0"/>
              <a:t>Optimistic Concurrency Control Algorithms are based on the assumption that conflicts do not occur during execution time. </a:t>
            </a:r>
          </a:p>
          <a:p>
            <a:pPr algn="just"/>
            <a:r>
              <a:rPr lang="en-IN" dirty="0"/>
              <a:t>No </a:t>
            </a:r>
            <a:r>
              <a:rPr lang="en-IN" dirty="0" err="1"/>
              <a:t>synchonization</a:t>
            </a:r>
            <a:r>
              <a:rPr lang="en-IN" dirty="0"/>
              <a:t> is performed when a transaction is executed. </a:t>
            </a:r>
          </a:p>
          <a:p>
            <a:pPr algn="just"/>
            <a:r>
              <a:rPr lang="en-IN" dirty="0"/>
              <a:t>However, a check is performed at the end of the transaction to make sure that no conflicts have </a:t>
            </a:r>
            <a:r>
              <a:rPr lang="en-IN" dirty="0" err="1"/>
              <a:t>occured</a:t>
            </a:r>
            <a:r>
              <a:rPr lang="en-IN" dirty="0"/>
              <a:t>. </a:t>
            </a:r>
          </a:p>
          <a:p>
            <a:pPr algn="just"/>
            <a:r>
              <a:rPr lang="en-IN" dirty="0"/>
              <a:t>If there is a conflict, the transaction will be aborted. </a:t>
            </a:r>
          </a:p>
          <a:p>
            <a:pPr algn="just"/>
            <a:r>
              <a:rPr lang="en-IN" dirty="0"/>
              <a:t>Otherwise, the transaction is </a:t>
            </a:r>
            <a:r>
              <a:rPr lang="en-IN" dirty="0" err="1"/>
              <a:t>commited</a:t>
            </a:r>
            <a:r>
              <a:rPr lang="en-IN" dirty="0"/>
              <a:t>. Since conflicts do not occur very often, this </a:t>
            </a:r>
            <a:r>
              <a:rPr lang="en-IN" dirty="0" err="1"/>
              <a:t>algoritm</a:t>
            </a:r>
            <a:r>
              <a:rPr lang="en-IN" dirty="0"/>
              <a:t> is very efficient compared to other locking algorithms.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Optimistic Algorithms</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63</a:t>
            </a:fld>
            <a:endParaRPr lang="en-IN"/>
          </a:p>
        </p:txBody>
      </p:sp>
      <p:sp>
        <p:nvSpPr>
          <p:cNvPr id="6" name="Content Placeholder 5"/>
          <p:cNvSpPr>
            <a:spLocks noGrp="1"/>
          </p:cNvSpPr>
          <p:nvPr>
            <p:ph sz="half" idx="2"/>
          </p:nvPr>
        </p:nvSpPr>
        <p:spPr>
          <a:xfrm>
            <a:off x="1034934" y="1642745"/>
            <a:ext cx="10420003" cy="4351338"/>
          </a:xfrm>
        </p:spPr>
        <p:txBody>
          <a:bodyPr>
            <a:normAutofit/>
          </a:bodyPr>
          <a:lstStyle/>
          <a:p>
            <a:pPr>
              <a:buNone/>
            </a:pPr>
            <a:r>
              <a:rPr lang="en-IN" sz="3200" b="1" dirty="0"/>
              <a:t>Kung-Robinson Algorithm</a:t>
            </a:r>
          </a:p>
          <a:p>
            <a:pPr algn="just"/>
            <a:r>
              <a:rPr lang="en-IN" dirty="0"/>
              <a:t>Kung and Robinson were the first to propose an optimistic method for concurrency control.</a:t>
            </a:r>
          </a:p>
          <a:p>
            <a:pPr algn="just"/>
            <a:r>
              <a:rPr lang="en-IN" dirty="0"/>
              <a:t>The optimistic situation for this algorithm happens when</a:t>
            </a:r>
          </a:p>
          <a:p>
            <a:pPr lvl="1" algn="just"/>
            <a:r>
              <a:rPr lang="en-IN" dirty="0"/>
              <a:t>conflicts are unlikely to happen</a:t>
            </a:r>
          </a:p>
          <a:p>
            <a:pPr lvl="1" algn="just"/>
            <a:r>
              <a:rPr lang="en-IN" dirty="0"/>
              <a:t>the system consists mainly read-only transactions (such as a query dominant system)</a:t>
            </a:r>
          </a:p>
          <a:p>
            <a:pPr algn="just"/>
            <a:r>
              <a:rPr lang="en-IN" dirty="0"/>
              <a:t>Basic Idea: No </a:t>
            </a:r>
            <a:r>
              <a:rPr lang="en-IN" dirty="0" err="1"/>
              <a:t>synchonization</a:t>
            </a:r>
            <a:r>
              <a:rPr lang="en-IN" dirty="0"/>
              <a:t> check is performed during transaction processing time, however, a validation is performed to make sure there is no conflicts occurred. If a conflict is found, the tentative write is discarded and the transaction is restarted.</a:t>
            </a:r>
          </a:p>
          <a:p>
            <a:pPr algn="just">
              <a:buNone/>
            </a:pP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Optimistic Algorithms</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64</a:t>
            </a:fld>
            <a:endParaRPr lang="en-IN"/>
          </a:p>
        </p:txBody>
      </p:sp>
      <p:sp>
        <p:nvSpPr>
          <p:cNvPr id="6" name="Content Placeholder 5"/>
          <p:cNvSpPr>
            <a:spLocks noGrp="1"/>
          </p:cNvSpPr>
          <p:nvPr>
            <p:ph sz="half" idx="2"/>
          </p:nvPr>
        </p:nvSpPr>
        <p:spPr>
          <a:xfrm>
            <a:off x="1034934" y="1642745"/>
            <a:ext cx="10420003" cy="4351338"/>
          </a:xfrm>
        </p:spPr>
        <p:txBody>
          <a:bodyPr>
            <a:normAutofit/>
          </a:bodyPr>
          <a:lstStyle/>
          <a:p>
            <a:pPr>
              <a:buNone/>
            </a:pPr>
            <a:r>
              <a:rPr lang="en-IN" b="1" dirty="0"/>
              <a:t>The algorithm</a:t>
            </a:r>
          </a:p>
          <a:p>
            <a:r>
              <a:rPr lang="en-IN" dirty="0"/>
              <a:t>Divide the execution of transaction into three phases:</a:t>
            </a:r>
          </a:p>
          <a:p>
            <a:pPr algn="just">
              <a:buNone/>
            </a:pPr>
            <a:endParaRPr lang="en-IN" dirty="0"/>
          </a:p>
        </p:txBody>
      </p:sp>
      <p:pic>
        <p:nvPicPr>
          <p:cNvPr id="1027" name="Picture 3"/>
          <p:cNvPicPr>
            <a:picLocks noChangeAspect="1" noChangeArrowheads="1"/>
          </p:cNvPicPr>
          <p:nvPr/>
        </p:nvPicPr>
        <p:blipFill>
          <a:blip r:embed="rId3"/>
          <a:srcRect/>
          <a:stretch>
            <a:fillRect/>
          </a:stretch>
        </p:blipFill>
        <p:spPr bwMode="auto">
          <a:xfrm>
            <a:off x="1330038" y="2934306"/>
            <a:ext cx="9426632" cy="296773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575" y="591325"/>
            <a:ext cx="10515600" cy="407607"/>
          </a:xfrm>
        </p:spPr>
        <p:txBody>
          <a:bodyPr/>
          <a:lstStyle/>
          <a:p>
            <a:r>
              <a:rPr lang="en-IN" sz="3200" dirty="0"/>
              <a:t>Optimistic Algorithms</a:t>
            </a:r>
          </a:p>
        </p:txBody>
      </p:sp>
      <p:sp>
        <p:nvSpPr>
          <p:cNvPr id="9" name="Subtitle 8"/>
          <p:cNvSpPr>
            <a:spLocks noGrp="1"/>
          </p:cNvSpPr>
          <p:nvPr>
            <p:ph sz="half" idx="1"/>
          </p:nvPr>
        </p:nvSpPr>
        <p:spPr/>
        <p:txBody>
          <a:bodyPr>
            <a:normAutofit/>
          </a:bodyPr>
          <a:lstStyle/>
          <a:p>
            <a:pPr marL="266700" algn="just" fontAlgn="base">
              <a:lnSpc>
                <a:spcPct val="150000"/>
              </a:lnSpc>
              <a:buFont typeface="Arial" pitchFamily="34" charset="0"/>
              <a:buChar char="•"/>
            </a:pPr>
            <a:endParaRPr lang="en-IN" sz="2600" dirty="0">
              <a:solidFill>
                <a:srgbClr val="FFFF00"/>
              </a:solidFill>
            </a:endParaRPr>
          </a:p>
          <a:p>
            <a:pPr marL="266700" algn="l" fontAlgn="base">
              <a:lnSpc>
                <a:spcPct val="150000"/>
              </a:lnSpc>
              <a:buFont typeface="Arial" pitchFamily="34" charset="0"/>
              <a:buChar char="•"/>
            </a:pPr>
            <a:endParaRPr lang="en-IN" sz="2600" i="1" dirty="0"/>
          </a:p>
          <a:p>
            <a:pPr marL="266700" algn="l" fontAlgn="base">
              <a:lnSpc>
                <a:spcPct val="150000"/>
              </a:lnSpc>
              <a:buFont typeface="Arial" pitchFamily="34" charset="0"/>
              <a:buChar char="•"/>
            </a:pPr>
            <a:endParaRPr lang="en-IN" dirty="0"/>
          </a:p>
          <a:p>
            <a:pPr marL="266700" algn="l" fontAlgn="base">
              <a:lnSpc>
                <a:spcPct val="150000"/>
              </a:lnSpc>
              <a:buFont typeface="Arial" pitchFamily="34" charset="0"/>
              <a:buChar char="•"/>
            </a:pPr>
            <a:endParaRPr lang="en-IN" dirty="0"/>
          </a:p>
        </p:txBody>
      </p:sp>
      <p:sp>
        <p:nvSpPr>
          <p:cNvPr id="3" name="Slide Number Placeholder 2"/>
          <p:cNvSpPr>
            <a:spLocks noGrp="1"/>
          </p:cNvSpPr>
          <p:nvPr>
            <p:ph type="sldNum" sz="quarter" idx="12"/>
          </p:nvPr>
        </p:nvSpPr>
        <p:spPr/>
        <p:txBody>
          <a:bodyPr/>
          <a:lstStyle/>
          <a:p>
            <a:fld id="{0626A560-D43F-4E42-9E25-CE5313D6E885}" type="slidenum">
              <a:rPr lang="en-IN" smtClean="0"/>
              <a:pPr/>
              <a:t>65</a:t>
            </a:fld>
            <a:endParaRPr lang="en-IN"/>
          </a:p>
        </p:txBody>
      </p:sp>
      <p:sp>
        <p:nvSpPr>
          <p:cNvPr id="6" name="Content Placeholder 5"/>
          <p:cNvSpPr>
            <a:spLocks noGrp="1"/>
          </p:cNvSpPr>
          <p:nvPr>
            <p:ph sz="half" idx="2"/>
          </p:nvPr>
        </p:nvSpPr>
        <p:spPr>
          <a:xfrm>
            <a:off x="615142" y="1296785"/>
            <a:ext cx="10839795" cy="4697298"/>
          </a:xfrm>
        </p:spPr>
        <p:txBody>
          <a:bodyPr>
            <a:normAutofit/>
          </a:bodyPr>
          <a:lstStyle/>
          <a:p>
            <a:pPr algn="just"/>
            <a:r>
              <a:rPr lang="en-IN" sz="3000" b="1" dirty="0">
                <a:solidFill>
                  <a:srgbClr val="FFC000"/>
                </a:solidFill>
              </a:rPr>
              <a:t>Read phase:</a:t>
            </a:r>
            <a:r>
              <a:rPr lang="en-IN" dirty="0"/>
              <a:t> data objects are read, the intended computation of the transaction is done, and writes are made on a </a:t>
            </a:r>
            <a:r>
              <a:rPr lang="en-IN" b="1" dirty="0"/>
              <a:t>temporary</a:t>
            </a:r>
            <a:r>
              <a:rPr lang="en-IN" dirty="0"/>
              <a:t> storage.</a:t>
            </a:r>
          </a:p>
          <a:p>
            <a:pPr algn="just"/>
            <a:endParaRPr lang="en-IN" dirty="0"/>
          </a:p>
          <a:p>
            <a:pPr algn="just"/>
            <a:r>
              <a:rPr lang="en-IN" sz="3000" b="1" dirty="0">
                <a:solidFill>
                  <a:srgbClr val="FFC000"/>
                </a:solidFill>
              </a:rPr>
              <a:t>Validation phase: </a:t>
            </a:r>
            <a:r>
              <a:rPr lang="en-IN" dirty="0"/>
              <a:t>check to see if writes made by the transaction violate the consistency of the database. If the check finds out any conflicts, the data in the temporary storage will be discarded. Otherwise, the write phase will write the data into the </a:t>
            </a:r>
            <a:r>
              <a:rPr lang="en-IN" b="1" dirty="0"/>
              <a:t>database</a:t>
            </a:r>
            <a:r>
              <a:rPr lang="en-IN" dirty="0"/>
              <a:t>.</a:t>
            </a:r>
          </a:p>
          <a:p>
            <a:pPr algn="just">
              <a:buNone/>
            </a:pPr>
            <a:endParaRPr lang="en-IN" sz="3000" b="1" dirty="0">
              <a:solidFill>
                <a:srgbClr val="FFC000"/>
              </a:solidFill>
            </a:endParaRPr>
          </a:p>
          <a:p>
            <a:pPr algn="just"/>
            <a:r>
              <a:rPr lang="en-IN" sz="3000" b="1" dirty="0">
                <a:solidFill>
                  <a:srgbClr val="FFC000"/>
                </a:solidFill>
              </a:rPr>
              <a:t>Write phase:</a:t>
            </a:r>
            <a:r>
              <a:rPr lang="en-IN" dirty="0"/>
              <a:t> If the validation phase passes ok, write will be performed to the database. If the validation phase fails to pass, all temporary written data will be aborted.</a:t>
            </a:r>
          </a:p>
          <a:p>
            <a:pPr algn="just">
              <a:buNone/>
            </a:pP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360" y="2461111"/>
            <a:ext cx="10811814" cy="734519"/>
          </a:xfrm>
        </p:spPr>
        <p:txBody>
          <a:bodyPr>
            <a:noAutofit/>
          </a:bodyPr>
          <a:lstStyle/>
          <a:p>
            <a:pPr algn="ctr">
              <a:buNone/>
            </a:pPr>
            <a:r>
              <a:rPr lang="en-US" sz="4800" b="1" dirty="0"/>
              <a:t>Thank You</a:t>
            </a:r>
            <a:endParaRPr lang="en-IN" sz="4800" b="1"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66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Transactions</a:t>
            </a:r>
          </a:p>
        </p:txBody>
      </p:sp>
      <p:sp>
        <p:nvSpPr>
          <p:cNvPr id="3" name="Content Placeholder 2"/>
          <p:cNvSpPr>
            <a:spLocks noGrp="1"/>
          </p:cNvSpPr>
          <p:nvPr>
            <p:ph idx="1"/>
          </p:nvPr>
        </p:nvSpPr>
        <p:spPr>
          <a:xfrm>
            <a:off x="541986" y="980903"/>
            <a:ext cx="11278712" cy="2809702"/>
          </a:xfrm>
        </p:spPr>
        <p:txBody>
          <a:bodyPr>
            <a:normAutofit/>
          </a:bodyPr>
          <a:lstStyle/>
          <a:p>
            <a:pPr algn="just"/>
            <a:r>
              <a:rPr lang="en-IN" sz="2800" dirty="0"/>
              <a:t>Conflict in DBMS can be defined as </a:t>
            </a:r>
            <a:r>
              <a:rPr lang="en-IN" sz="2800" b="1" dirty="0"/>
              <a:t>two or more different transactions accessing the same variable</a:t>
            </a:r>
            <a:r>
              <a:rPr lang="en-IN" sz="2800" dirty="0"/>
              <a:t> and </a:t>
            </a:r>
            <a:r>
              <a:rPr lang="en-IN" sz="2800" dirty="0" err="1"/>
              <a:t>atleast</a:t>
            </a:r>
            <a:r>
              <a:rPr lang="en-IN" sz="2800" dirty="0"/>
              <a:t> one of them is a write operation.</a:t>
            </a:r>
          </a:p>
          <a:p>
            <a:pPr fontAlgn="base"/>
            <a:r>
              <a:rPr lang="en-IN" sz="2800" dirty="0"/>
              <a:t>There are three types of conflict in the database transaction.</a:t>
            </a:r>
          </a:p>
          <a:p>
            <a:pPr lvl="1" fontAlgn="base"/>
            <a:r>
              <a:rPr lang="en-IN" sz="2800" dirty="0"/>
              <a:t>Write-Read (WR) conflict</a:t>
            </a:r>
          </a:p>
          <a:p>
            <a:pPr lvl="1" fontAlgn="base"/>
            <a:r>
              <a:rPr lang="en-IN" sz="2800" dirty="0"/>
              <a:t>Read-Write (RW) conflict</a:t>
            </a:r>
          </a:p>
          <a:p>
            <a:pPr lvl="1" fontAlgn="base"/>
            <a:r>
              <a:rPr lang="en-IN" sz="2800" dirty="0"/>
              <a:t>Write-Write (WW) conflict</a:t>
            </a:r>
          </a:p>
          <a:p>
            <a:pPr lvl="1" fontAlgn="base"/>
            <a:endParaRPr lang="en-IN" sz="28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7</a:t>
            </a:fld>
            <a:endParaRPr lang="en-IN"/>
          </a:p>
        </p:txBody>
      </p:sp>
      <p:pic>
        <p:nvPicPr>
          <p:cNvPr id="1030" name="Picture 6"/>
          <p:cNvPicPr>
            <a:picLocks noChangeAspect="1" noChangeArrowheads="1"/>
          </p:cNvPicPr>
          <p:nvPr/>
        </p:nvPicPr>
        <p:blipFill>
          <a:blip r:embed="rId2"/>
          <a:srcRect/>
          <a:stretch>
            <a:fillRect/>
          </a:stretch>
        </p:blipFill>
        <p:spPr bwMode="auto">
          <a:xfrm>
            <a:off x="432262" y="3740726"/>
            <a:ext cx="11538065" cy="279307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Transactions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a:t>
            </a:fld>
            <a:endParaRPr lang="en-IN"/>
          </a:p>
        </p:txBody>
      </p:sp>
      <p:pic>
        <p:nvPicPr>
          <p:cNvPr id="2050" name="Picture 2"/>
          <p:cNvPicPr>
            <a:picLocks noGrp="1" noChangeAspect="1" noChangeArrowheads="1"/>
          </p:cNvPicPr>
          <p:nvPr>
            <p:ph idx="1"/>
          </p:nvPr>
        </p:nvPicPr>
        <p:blipFill>
          <a:blip r:embed="rId2"/>
          <a:srcRect/>
          <a:stretch>
            <a:fillRect/>
          </a:stretch>
        </p:blipFill>
        <p:spPr bwMode="auto">
          <a:xfrm>
            <a:off x="1148181" y="1429355"/>
            <a:ext cx="10207004" cy="329227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575" y="332510"/>
            <a:ext cx="10515600" cy="566670"/>
          </a:xfrm>
        </p:spPr>
        <p:txBody>
          <a:bodyPr/>
          <a:lstStyle/>
          <a:p>
            <a:r>
              <a:rPr lang="en-IN" sz="3600" dirty="0"/>
              <a:t>Transaction Processing</a:t>
            </a:r>
          </a:p>
        </p:txBody>
      </p:sp>
      <p:sp>
        <p:nvSpPr>
          <p:cNvPr id="3" name="Content Placeholder 2"/>
          <p:cNvSpPr>
            <a:spLocks noGrp="1"/>
          </p:cNvSpPr>
          <p:nvPr>
            <p:ph idx="1"/>
          </p:nvPr>
        </p:nvSpPr>
        <p:spPr>
          <a:xfrm>
            <a:off x="541986" y="1197033"/>
            <a:ext cx="11278712" cy="2593572"/>
          </a:xfrm>
        </p:spPr>
        <p:txBody>
          <a:bodyPr>
            <a:normAutofit fontScale="85000" lnSpcReduction="20000"/>
          </a:bodyPr>
          <a:lstStyle/>
          <a:p>
            <a:pPr algn="just"/>
            <a:r>
              <a:rPr lang="en-IN" sz="3000" dirty="0"/>
              <a:t>A transaction is executing its action one by one from the beginning to the end.</a:t>
            </a:r>
          </a:p>
          <a:p>
            <a:pPr algn="just"/>
            <a:endParaRPr lang="en-IN" sz="3000" dirty="0"/>
          </a:p>
          <a:p>
            <a:pPr algn="just"/>
            <a:r>
              <a:rPr lang="en-IN" sz="3000" dirty="0"/>
              <a:t>A Read Action of a transaction is executed by reading the data object in the workspace of the transaction. </a:t>
            </a:r>
          </a:p>
          <a:p>
            <a:pPr algn="just"/>
            <a:endParaRPr lang="en-IN" sz="3000" dirty="0"/>
          </a:p>
          <a:p>
            <a:pPr algn="just"/>
            <a:r>
              <a:rPr lang="en-IN" sz="3000" dirty="0"/>
              <a:t>A Write Action of a transaction modifies a data object in the workspace and eventually writes it to the database.</a:t>
            </a:r>
          </a:p>
          <a:p>
            <a:pPr lvl="1" fontAlgn="base"/>
            <a:endParaRPr lang="en-IN" sz="2800" dirty="0"/>
          </a:p>
          <a:p>
            <a:pPr algn="just">
              <a:buNone/>
            </a:pPr>
            <a:endParaRPr lang="en-IN" sz="28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16624</TotalTime>
  <Words>4246</Words>
  <Application>Microsoft Office PowerPoint</Application>
  <PresentationFormat>Widescreen</PresentationFormat>
  <Paragraphs>523</Paragraphs>
  <Slides>66</Slides>
  <Notes>39</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Advanced Operating Systems    20MCAT172      (Elective 1)     Module V</vt:lpstr>
      <vt:lpstr>Syllabus</vt:lpstr>
      <vt:lpstr>Database Systems</vt:lpstr>
      <vt:lpstr>Database Systems</vt:lpstr>
      <vt:lpstr>Transactions</vt:lpstr>
      <vt:lpstr>Transactions</vt:lpstr>
      <vt:lpstr>Transactions</vt:lpstr>
      <vt:lpstr>Transactions</vt:lpstr>
      <vt:lpstr>Transaction Processing</vt:lpstr>
      <vt:lpstr>The Concurrency Control model of Database Systems</vt:lpstr>
      <vt:lpstr>The Concurrency Control model of Database Systems</vt:lpstr>
      <vt:lpstr>The Concurrency Control model of Database Systems</vt:lpstr>
      <vt:lpstr>The Concurrency Control model of Database Systems</vt:lpstr>
      <vt:lpstr>The Problem of Concurrency Control</vt:lpstr>
      <vt:lpstr>The Problem of Concurrency Control</vt:lpstr>
      <vt:lpstr>Serializability</vt:lpstr>
      <vt:lpstr>Serializability</vt:lpstr>
      <vt:lpstr>Serializability</vt:lpstr>
      <vt:lpstr>Serializability</vt:lpstr>
      <vt:lpstr>Serializability</vt:lpstr>
      <vt:lpstr>Serializability</vt:lpstr>
      <vt:lpstr>Serializability</vt:lpstr>
      <vt:lpstr>Basic Synchronization Primitives for Concurrency Control</vt:lpstr>
      <vt:lpstr>Basic Synchronization Primitives for Concurrency Control</vt:lpstr>
      <vt:lpstr>Basic Synchronization Primitives for Concurrency Control</vt:lpstr>
      <vt:lpstr>Basic Synchronization Primitives for Concurrency Control</vt:lpstr>
      <vt:lpstr> Concurrency Control Algorithms</vt:lpstr>
      <vt:lpstr> Basic Synchronization Primitives</vt:lpstr>
      <vt:lpstr> Basic Synchronization Primitives</vt:lpstr>
      <vt:lpstr> Basic Synchronization Primitives</vt:lpstr>
      <vt:lpstr>Lock-Based Algorithms </vt:lpstr>
      <vt:lpstr> LOCK BASED ALGORITHMS</vt:lpstr>
      <vt:lpstr> LOCK BASED ALGORITHMS</vt:lpstr>
      <vt:lpstr> LOCK BASED ALGORITHMS</vt:lpstr>
      <vt:lpstr> LOCK BASED ALGORITHMS</vt:lpstr>
      <vt:lpstr> LOCK BASED ALGORITHMS</vt:lpstr>
      <vt:lpstr> LOCK BASED ALGORITHMS</vt:lpstr>
      <vt:lpstr>Two-Phase Locking (2PL)</vt:lpstr>
      <vt:lpstr> Two-Phase Locking (2PL)</vt:lpstr>
      <vt:lpstr>Problems With 2PL</vt:lpstr>
      <vt:lpstr>Timestamp-Based Locking</vt:lpstr>
      <vt:lpstr>Timestamp-Based Locking</vt:lpstr>
      <vt:lpstr>Timestamp-Based Locking</vt:lpstr>
      <vt:lpstr>Timestamp-Based Locking</vt:lpstr>
      <vt:lpstr>Timestamp-Based Locking</vt:lpstr>
      <vt:lpstr>Non Two Phase Locking</vt:lpstr>
      <vt:lpstr>Non Two Phase Locking</vt:lpstr>
      <vt:lpstr>Non Two Phase Locking</vt:lpstr>
      <vt:lpstr>Non Two Phase Locking</vt:lpstr>
      <vt:lpstr>Time-Stamped Based Algorithms</vt:lpstr>
      <vt:lpstr>Time-Stamped Based Algorithms</vt:lpstr>
      <vt:lpstr>Time-Stamped Based Algorithms</vt:lpstr>
      <vt:lpstr>Basic Timestamp Ordering Algorithms (BTO )</vt:lpstr>
      <vt:lpstr>Thomas Write Rule (TWR)</vt:lpstr>
      <vt:lpstr>Multiversion Timestamp Ordering Algorithm </vt:lpstr>
      <vt:lpstr>Multiversion Timestamp Ordering Algorithm </vt:lpstr>
      <vt:lpstr>Multiversion Timestamp Ordering Algorithm </vt:lpstr>
      <vt:lpstr> Conservative Timestamp Ordering Algorithm</vt:lpstr>
      <vt:lpstr> Conservative Timestamp Ordering Algorithm</vt:lpstr>
      <vt:lpstr> Conservative Timestamp Ordering Algorithm</vt:lpstr>
      <vt:lpstr>Optimistic Algorithms</vt:lpstr>
      <vt:lpstr>Optimistic Algorithms</vt:lpstr>
      <vt:lpstr>Optimistic Algorithms</vt:lpstr>
      <vt:lpstr>Optimistic Algorithms</vt:lpstr>
      <vt:lpstr>Optimistic Algorithms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Operating Systems   20MCAT152</dc:title>
  <dc:creator>kavitha_s70@yahoo.co.in</dc:creator>
  <cp:lastModifiedBy>bismik@gmail.com</cp:lastModifiedBy>
  <cp:revision>1321</cp:revision>
  <dcterms:created xsi:type="dcterms:W3CDTF">2021-04-18T23:42:20Z</dcterms:created>
  <dcterms:modified xsi:type="dcterms:W3CDTF">2021-09-18T11:29:14Z</dcterms:modified>
</cp:coreProperties>
</file>